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8"/>
  </p:notesMasterIdLst>
  <p:handoutMasterIdLst>
    <p:handoutMasterId r:id="rId19"/>
  </p:handoutMasterIdLst>
  <p:sldIdLst>
    <p:sldId id="300" r:id="rId6"/>
    <p:sldId id="265" r:id="rId7"/>
    <p:sldId id="302" r:id="rId8"/>
    <p:sldId id="266" r:id="rId9"/>
    <p:sldId id="263" r:id="rId10"/>
    <p:sldId id="303" r:id="rId11"/>
    <p:sldId id="304" r:id="rId12"/>
    <p:sldId id="269" r:id="rId13"/>
    <p:sldId id="268" r:id="rId14"/>
    <p:sldId id="305" r:id="rId15"/>
    <p:sldId id="306" r:id="rId16"/>
    <p:sldId id="299"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62" autoAdjust="0"/>
    <p:restoredTop sz="94660"/>
  </p:normalViewPr>
  <p:slideViewPr>
    <p:cSldViewPr showGuides="1">
      <p:cViewPr varScale="1">
        <p:scale>
          <a:sx n="97" d="100"/>
          <a:sy n="97" d="100"/>
        </p:scale>
        <p:origin x="2154" y="30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10/23/2025</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10/23/2025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5049877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20818377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22284527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40876925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634123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355880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39174644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39572601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12</a:t>
            </a:fld>
            <a:endParaRPr lang="en-US"/>
          </a:p>
        </p:txBody>
      </p:sp>
    </p:spTree>
    <p:extLst>
      <p:ext uri="{BB962C8B-B14F-4D97-AF65-F5344CB8AC3E}">
        <p14:creationId xmlns:p14="http://schemas.microsoft.com/office/powerpoint/2010/main" val="2329603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1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1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100" b="1">
                <a:solidFill>
                  <a:schemeClr val="accent1"/>
                </a:solidFill>
              </a:defRPr>
            </a:lvl1pPr>
          </a:lstStyle>
          <a:p>
            <a:r>
              <a:rPr lang="en-US" dirty="0"/>
              <a:t>Click to edit Master title style</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422003393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63" r:id="rId4"/>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s://www.ercot.com/services/comm/mkt_notices/M-B040225-03"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www.ercot.com/services/comm/mkt_notices/M-A070125-01" TargetMode="External"/><Relationship Id="rId7" Type="http://schemas.openxmlformats.org/officeDocument/2006/relationships/hyperlink" Target="https://www.ercot.com/services/comm/mkt_notices/M-A081425-04"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hyperlink" Target="https://www.ercot.com/services/comm/mkt_notices/M-A081425-03" TargetMode="External"/><Relationship Id="rId5" Type="http://schemas.openxmlformats.org/officeDocument/2006/relationships/hyperlink" Target="https://www.ercot.com/services/comm/mkt_notices/M-A070125-03" TargetMode="External"/><Relationship Id="rId4" Type="http://schemas.openxmlformats.org/officeDocument/2006/relationships/hyperlink" Target="https://www.ercot.com/services/comm/mkt_notices/M-A070125-02"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a:extLst>
              <a:ext uri="{FF2B5EF4-FFF2-40B4-BE49-F238E27FC236}">
                <a16:creationId xmlns:a16="http://schemas.microsoft.com/office/drawing/2014/main" id="{36BFFDE4-5487-4B99-B5A9-DD2CC4A47BFC}"/>
              </a:ext>
            </a:extLst>
          </p:cNvPr>
          <p:cNvSpPr txBox="1"/>
          <p:nvPr/>
        </p:nvSpPr>
        <p:spPr>
          <a:xfrm>
            <a:off x="3657600" y="2438400"/>
            <a:ext cx="5486400" cy="203132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Arial" panose="020B0604020202020204"/>
                <a:ea typeface="+mn-ea"/>
                <a:cs typeface="+mn-cs"/>
              </a:rPr>
              <a:t>Settlement Stability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Arial" panose="020B0604020202020204"/>
                <a:ea typeface="+mn-ea"/>
                <a:cs typeface="+mn-cs"/>
              </a:rPr>
              <a:t>2025 Q3 Update to WMS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rPr>
              <a:t>Settlements Group</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rPr>
              <a:t>ERCOT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rPr>
              <a:t>11/05/2025</a:t>
            </a:r>
          </a:p>
        </p:txBody>
      </p:sp>
    </p:spTree>
    <p:extLst>
      <p:ext uri="{BB962C8B-B14F-4D97-AF65-F5344CB8AC3E}">
        <p14:creationId xmlns:p14="http://schemas.microsoft.com/office/powerpoint/2010/main" val="10073894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a:t>8.2(2)(g) Net Allocation to Load - Totals and $/MWh </a:t>
            </a:r>
          </a:p>
        </p:txBody>
      </p:sp>
      <p:sp>
        <p:nvSpPr>
          <p:cNvPr id="3" name="Slide Number Placeholder 6">
            <a:extLst>
              <a:ext uri="{FF2B5EF4-FFF2-40B4-BE49-F238E27FC236}">
                <a16:creationId xmlns:a16="http://schemas.microsoft.com/office/drawing/2014/main" id="{0C9560D0-7FBD-4380-9C3E-F9B1EB297F1D}"/>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Arial" panose="020B0604020202020204"/>
                <a:ea typeface="+mn-ea"/>
                <a:cs typeface="+mn-cs"/>
              </a:rPr>
              <a:t>10</a:t>
            </a:r>
          </a:p>
        </p:txBody>
      </p:sp>
      <p:sp>
        <p:nvSpPr>
          <p:cNvPr id="4" name="Title Texts4">
            <a:extLst>
              <a:ext uri="{FF2B5EF4-FFF2-40B4-BE49-F238E27FC236}">
                <a16:creationId xmlns:a16="http://schemas.microsoft.com/office/drawing/2014/main" id="{B80B3DE5-403B-40F9-9E6C-120BC30389DF}"/>
              </a:ext>
            </a:extLst>
          </p:cNvPr>
          <p:cNvSpPr txBox="1">
            <a:spLocks/>
          </p:cNvSpPr>
          <p:nvPr/>
        </p:nvSpPr>
        <p:spPr>
          <a:xfrm>
            <a:off x="3886200" y="5788448"/>
            <a:ext cx="5105400" cy="74066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30000" noProof="0" dirty="0">
                <a:ln>
                  <a:noFill/>
                </a:ln>
                <a:solidFill>
                  <a:srgbClr val="000000">
                    <a:alpha val="100000"/>
                  </a:srgbClr>
                </a:solidFill>
                <a:effectLst/>
                <a:uLnTx/>
                <a:uFillTx/>
                <a:latin typeface="Times New Roman"/>
                <a:ea typeface="Times New Roman"/>
                <a:cs typeface="Times New Roman"/>
              </a:rPr>
              <a:t>1</a:t>
            </a:r>
            <a:r>
              <a:rPr kumimoji="0" lang="en-US" sz="800" b="0" i="0" u="none" strike="noStrike" kern="1200" cap="none" spc="0" normalizeH="0" baseline="0" noProof="0" dirty="0">
                <a:ln>
                  <a:noFill/>
                </a:ln>
                <a:solidFill>
                  <a:srgbClr val="000000">
                    <a:alpha val="100000"/>
                  </a:srgbClr>
                </a:solidFill>
                <a:effectLst/>
                <a:uLnTx/>
                <a:uFillTx/>
                <a:latin typeface="Times New Roman"/>
                <a:ea typeface="Times New Roman"/>
                <a:cs typeface="Times New Roman"/>
              </a:rPr>
              <a:t>The total ERS charges have been evenly allocated across the contract period.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30000" noProof="0" dirty="0">
                <a:ln>
                  <a:noFill/>
                </a:ln>
                <a:solidFill>
                  <a:srgbClr val="000000">
                    <a:alpha val="100000"/>
                  </a:srgbClr>
                </a:solidFill>
                <a:effectLst/>
                <a:uLnTx/>
                <a:uFillTx/>
                <a:latin typeface="Times New Roman"/>
                <a:ea typeface="Times New Roman"/>
                <a:cs typeface="Times New Roman"/>
              </a:rPr>
              <a:t>2</a:t>
            </a:r>
            <a:r>
              <a:rPr kumimoji="0" lang="en-US" sz="800" b="0" i="0" u="none" strike="noStrike" kern="1200" cap="none" spc="0" normalizeH="0" baseline="0" noProof="0" dirty="0">
                <a:ln>
                  <a:noFill/>
                </a:ln>
                <a:solidFill>
                  <a:srgbClr val="000000">
                    <a:alpha val="100000"/>
                  </a:srgbClr>
                </a:solidFill>
                <a:effectLst/>
                <a:uLnTx/>
                <a:uFillTx/>
                <a:latin typeface="Times New Roman"/>
                <a:ea typeface="Times New Roman"/>
                <a:cs typeface="Times New Roman"/>
              </a:rPr>
              <a:t>Zonal Auction Distribution by 2003 Congestion Management Zone, shown below.</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30000" noProof="0" dirty="0">
                <a:ln>
                  <a:noFill/>
                </a:ln>
                <a:solidFill>
                  <a:srgbClr val="000000">
                    <a:alpha val="100000"/>
                  </a:srgbClr>
                </a:solidFill>
                <a:effectLst/>
                <a:uLnTx/>
                <a:uFillTx/>
                <a:latin typeface="Times New Roman"/>
                <a:ea typeface="Times New Roman"/>
                <a:cs typeface="Times New Roman"/>
              </a:rPr>
              <a:t>3</a:t>
            </a:r>
            <a:r>
              <a:rPr kumimoji="0" lang="en-US" sz="800" b="0" i="0" u="none" strike="noStrike" kern="1200" cap="none" spc="0" normalizeH="0" baseline="0" noProof="0" dirty="0">
                <a:ln>
                  <a:noFill/>
                </a:ln>
                <a:solidFill>
                  <a:srgbClr val="000000">
                    <a:alpha val="100000"/>
                  </a:srgbClr>
                </a:solidFill>
                <a:effectLst/>
                <a:uLnTx/>
                <a:uFillTx/>
                <a:latin typeface="Times New Roman"/>
                <a:ea typeface="Times New Roman"/>
                <a:cs typeface="Times New Roman"/>
              </a:rPr>
              <a:t>The $/MWh value as calculated per PR 8.2 (2) 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30000" noProof="0" dirty="0">
                <a:ln>
                  <a:noFill/>
                </a:ln>
                <a:solidFill>
                  <a:srgbClr val="000000">
                    <a:alpha val="100000"/>
                  </a:srgbClr>
                </a:solidFill>
                <a:effectLst/>
                <a:uLnTx/>
                <a:uFillTx/>
                <a:latin typeface="Times New Roman"/>
                <a:ea typeface="Times New Roman"/>
                <a:cs typeface="Times New Roman"/>
              </a:rPr>
              <a:t>4</a:t>
            </a:r>
            <a:r>
              <a:rPr kumimoji="0" lang="en-US" sz="800" b="0" i="0" u="none" strike="noStrike" kern="1200" cap="none" spc="0" normalizeH="0" baseline="0" noProof="0" dirty="0">
                <a:ln>
                  <a:noFill/>
                </a:ln>
                <a:solidFill>
                  <a:srgbClr val="000000">
                    <a:alpha val="100000"/>
                  </a:srgbClr>
                </a:solidFill>
                <a:effectLst/>
                <a:uLnTx/>
                <a:uFillTx/>
                <a:latin typeface="Times New Roman"/>
                <a:ea typeface="Times New Roman"/>
                <a:cs typeface="Times New Roman"/>
              </a:rPr>
              <a:t>The $/MWh value by 2003 Congestion Management Zone, as calculated per PR 8.2(2) 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30000" noProof="0" dirty="0">
                <a:ln>
                  <a:noFill/>
                </a:ln>
                <a:solidFill>
                  <a:srgbClr val="000000">
                    <a:alpha val="100000"/>
                  </a:srgbClr>
                </a:solidFill>
                <a:effectLst/>
                <a:uLnTx/>
                <a:uFillTx/>
                <a:latin typeface="Times New Roman"/>
                <a:ea typeface="Times New Roman"/>
                <a:cs typeface="Times New Roman"/>
              </a:rPr>
              <a:t>5</a:t>
            </a:r>
            <a:r>
              <a:rPr kumimoji="0" lang="en-US" sz="800" b="0" i="0" u="none" strike="noStrike" kern="1200" cap="none" spc="0" normalizeH="0" baseline="0" noProof="0" dirty="0">
                <a:ln>
                  <a:noFill/>
                </a:ln>
                <a:solidFill>
                  <a:srgbClr val="000000">
                    <a:alpha val="100000"/>
                  </a:srgbClr>
                </a:solidFill>
                <a:effectLst/>
                <a:uLnTx/>
                <a:uFillTx/>
                <a:latin typeface="Times New Roman"/>
                <a:ea typeface="Times New Roman"/>
                <a:cs typeface="Times New Roman"/>
              </a:rPr>
              <a:t>Allocated to load from two years prior per the </a:t>
            </a:r>
            <a:r>
              <a:rPr kumimoji="0" lang="en-US" sz="800" b="0" i="1" u="none" strike="noStrike" kern="1200" cap="none" spc="0" normalizeH="0" baseline="0" noProof="0" dirty="0">
                <a:ln>
                  <a:noFill/>
                </a:ln>
                <a:solidFill>
                  <a:srgbClr val="000000">
                    <a:alpha val="100000"/>
                  </a:srgbClr>
                </a:solidFill>
                <a:effectLst/>
                <a:uLnTx/>
                <a:uFillTx/>
                <a:latin typeface="Times New Roman"/>
                <a:ea typeface="Times New Roman"/>
                <a:cs typeface="Times New Roman"/>
              </a:rPr>
              <a:t>Electric Reliability Organization Fee Assessment and Collection Guide</a:t>
            </a:r>
          </a:p>
          <a:p>
            <a:pPr algn="l">
              <a:defRPr/>
            </a:pPr>
            <a:r>
              <a:rPr lang="en-US" sz="800" baseline="30000" dirty="0">
                <a:solidFill>
                  <a:srgbClr val="000000">
                    <a:alpha val="100000"/>
                  </a:srgbClr>
                </a:solidFill>
                <a:latin typeface="Times New Roman"/>
                <a:ea typeface="Times New Roman"/>
                <a:cs typeface="Times New Roman"/>
              </a:rPr>
              <a:t>6</a:t>
            </a:r>
            <a:r>
              <a:rPr lang="en-US" sz="800" dirty="0">
                <a:solidFill>
                  <a:srgbClr val="000000">
                    <a:alpha val="100000"/>
                  </a:srgbClr>
                </a:solidFill>
                <a:latin typeface="Times New Roman"/>
                <a:ea typeface="Times New Roman"/>
                <a:cs typeface="Times New Roman"/>
              </a:rPr>
              <a:t> Non-Statement amounts impacting Net Allocation to Load</a:t>
            </a:r>
            <a:endParaRPr lang="en-US" sz="800" i="1" dirty="0">
              <a:solidFill>
                <a:srgbClr val="000000">
                  <a:alpha val="100000"/>
                </a:srgbClr>
              </a:solidFill>
              <a:latin typeface="Times New Roman"/>
              <a:ea typeface="Times New Roman"/>
              <a:cs typeface="Times New Roman"/>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0" i="1" u="none" strike="noStrike" kern="1200" cap="none" spc="0" normalizeH="0" baseline="0" noProof="0" dirty="0">
              <a:ln>
                <a:noFill/>
              </a:ln>
              <a:solidFill>
                <a:srgbClr val="000000">
                  <a:alpha val="100000"/>
                </a:srgbClr>
              </a:solidFill>
              <a:effectLst/>
              <a:uLnTx/>
              <a:uFillTx/>
              <a:latin typeface="Times New Roman"/>
              <a:ea typeface="Times New Roman"/>
              <a:cs typeface="Times New Roman"/>
            </a:endParaRPr>
          </a:p>
        </p:txBody>
      </p:sp>
      <p:sp>
        <p:nvSpPr>
          <p:cNvPr id="5" name="Title Texts3">
            <a:extLst>
              <a:ext uri="{FF2B5EF4-FFF2-40B4-BE49-F238E27FC236}">
                <a16:creationId xmlns:a16="http://schemas.microsoft.com/office/drawing/2014/main" id="{3D0A9919-E4CF-4CB5-AA6E-FD19B54E6BF0}"/>
              </a:ext>
            </a:extLst>
          </p:cNvPr>
          <p:cNvSpPr txBox="1">
            <a:spLocks/>
          </p:cNvSpPr>
          <p:nvPr/>
        </p:nvSpPr>
        <p:spPr>
          <a:xfrm>
            <a:off x="455676" y="5344343"/>
            <a:ext cx="8229600" cy="526187"/>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rgbClr val="000000">
                    <a:alpha val="100000"/>
                  </a:srgbClr>
                </a:solidFill>
                <a:effectLst/>
                <a:uLnTx/>
                <a:uFillTx/>
                <a:latin typeface="Times New Roman"/>
                <a:ea typeface="Times New Roman"/>
                <a:cs typeface="Times New Roman"/>
              </a:rPr>
              <a:t>Note: The Net Allocation to Load amounts provided in this presentation are for informational purposes only and cannot be relied upon for accurate measurements or forecasts of individual QSE charges and payments.</a:t>
            </a:r>
          </a:p>
        </p:txBody>
      </p:sp>
      <p:sp>
        <p:nvSpPr>
          <p:cNvPr id="6" name="Title Texts5">
            <a:extLst>
              <a:ext uri="{FF2B5EF4-FFF2-40B4-BE49-F238E27FC236}">
                <a16:creationId xmlns:a16="http://schemas.microsoft.com/office/drawing/2014/main" id="{F0AE059C-C99A-4A44-B619-C16EB1FFBA48}"/>
              </a:ext>
            </a:extLst>
          </p:cNvPr>
          <p:cNvSpPr txBox="1">
            <a:spLocks/>
          </p:cNvSpPr>
          <p:nvPr/>
        </p:nvSpPr>
        <p:spPr>
          <a:xfrm>
            <a:off x="1716024" y="752504"/>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800" b="1" i="0" u="none" strike="noStrike" kern="1200" cap="none" spc="0" normalizeH="0" baseline="0" noProof="0" dirty="0">
                <a:ln>
                  <a:noFill/>
                </a:ln>
                <a:solidFill>
                  <a:srgbClr val="3DB0CD">
                    <a:alpha val="100000"/>
                  </a:srgbClr>
                </a:solidFill>
                <a:effectLst/>
                <a:uLnTx/>
                <a:uFillTx/>
                <a:latin typeface="Times New Roman"/>
                <a:ea typeface="Times New Roman"/>
                <a:cs typeface="Times New Roman"/>
              </a:rPr>
              <a:t>NET ALLOCATION TO LOAD ($M)</a:t>
            </a:r>
          </a:p>
        </p:txBody>
      </p:sp>
      <p:graphicFrame>
        <p:nvGraphicFramePr>
          <p:cNvPr id="14" name="Table 13">
            <a:extLst>
              <a:ext uri="{FF2B5EF4-FFF2-40B4-BE49-F238E27FC236}">
                <a16:creationId xmlns:a16="http://schemas.microsoft.com/office/drawing/2014/main" id="{62F4E973-8608-C0B7-7266-5B9CD04F86BF}"/>
              </a:ext>
            </a:extLst>
          </p:cNvPr>
          <p:cNvGraphicFramePr>
            <a:graphicFrameLocks noGrp="1"/>
          </p:cNvGraphicFramePr>
          <p:nvPr>
            <p:extLst>
              <p:ext uri="{D42A27DB-BD31-4B8C-83A1-F6EECF244321}">
                <p14:modId xmlns:p14="http://schemas.microsoft.com/office/powerpoint/2010/main" val="3854902243"/>
              </p:ext>
            </p:extLst>
          </p:nvPr>
        </p:nvGraphicFramePr>
        <p:xfrm>
          <a:off x="430276" y="1032015"/>
          <a:ext cx="8267699" cy="4252272"/>
        </p:xfrm>
        <a:graphic>
          <a:graphicData uri="http://schemas.openxmlformats.org/drawingml/2006/table">
            <a:tbl>
              <a:tblPr/>
              <a:tblGrid>
                <a:gridCol w="1636416">
                  <a:extLst>
                    <a:ext uri="{9D8B030D-6E8A-4147-A177-3AD203B41FA5}">
                      <a16:colId xmlns:a16="http://schemas.microsoft.com/office/drawing/2014/main" val="1831337907"/>
                    </a:ext>
                  </a:extLst>
                </a:gridCol>
                <a:gridCol w="507415">
                  <a:extLst>
                    <a:ext uri="{9D8B030D-6E8A-4147-A177-3AD203B41FA5}">
                      <a16:colId xmlns:a16="http://schemas.microsoft.com/office/drawing/2014/main" val="1449342320"/>
                    </a:ext>
                  </a:extLst>
                </a:gridCol>
                <a:gridCol w="507415">
                  <a:extLst>
                    <a:ext uri="{9D8B030D-6E8A-4147-A177-3AD203B41FA5}">
                      <a16:colId xmlns:a16="http://schemas.microsoft.com/office/drawing/2014/main" val="362742790"/>
                    </a:ext>
                  </a:extLst>
                </a:gridCol>
                <a:gridCol w="507415">
                  <a:extLst>
                    <a:ext uri="{9D8B030D-6E8A-4147-A177-3AD203B41FA5}">
                      <a16:colId xmlns:a16="http://schemas.microsoft.com/office/drawing/2014/main" val="3624736420"/>
                    </a:ext>
                  </a:extLst>
                </a:gridCol>
                <a:gridCol w="507415">
                  <a:extLst>
                    <a:ext uri="{9D8B030D-6E8A-4147-A177-3AD203B41FA5}">
                      <a16:colId xmlns:a16="http://schemas.microsoft.com/office/drawing/2014/main" val="1514199887"/>
                    </a:ext>
                  </a:extLst>
                </a:gridCol>
                <a:gridCol w="507415">
                  <a:extLst>
                    <a:ext uri="{9D8B030D-6E8A-4147-A177-3AD203B41FA5}">
                      <a16:colId xmlns:a16="http://schemas.microsoft.com/office/drawing/2014/main" val="3181783046"/>
                    </a:ext>
                  </a:extLst>
                </a:gridCol>
                <a:gridCol w="494731">
                  <a:extLst>
                    <a:ext uri="{9D8B030D-6E8A-4147-A177-3AD203B41FA5}">
                      <a16:colId xmlns:a16="http://schemas.microsoft.com/office/drawing/2014/main" val="1021980968"/>
                    </a:ext>
                  </a:extLst>
                </a:gridCol>
                <a:gridCol w="523272">
                  <a:extLst>
                    <a:ext uri="{9D8B030D-6E8A-4147-A177-3AD203B41FA5}">
                      <a16:colId xmlns:a16="http://schemas.microsoft.com/office/drawing/2014/main" val="2440303688"/>
                    </a:ext>
                  </a:extLst>
                </a:gridCol>
                <a:gridCol w="507415">
                  <a:extLst>
                    <a:ext uri="{9D8B030D-6E8A-4147-A177-3AD203B41FA5}">
                      <a16:colId xmlns:a16="http://schemas.microsoft.com/office/drawing/2014/main" val="3913787942"/>
                    </a:ext>
                  </a:extLst>
                </a:gridCol>
                <a:gridCol w="532786">
                  <a:extLst>
                    <a:ext uri="{9D8B030D-6E8A-4147-A177-3AD203B41FA5}">
                      <a16:colId xmlns:a16="http://schemas.microsoft.com/office/drawing/2014/main" val="3808618122"/>
                    </a:ext>
                  </a:extLst>
                </a:gridCol>
                <a:gridCol w="520101">
                  <a:extLst>
                    <a:ext uri="{9D8B030D-6E8A-4147-A177-3AD203B41FA5}">
                      <a16:colId xmlns:a16="http://schemas.microsoft.com/office/drawing/2014/main" val="2745154974"/>
                    </a:ext>
                  </a:extLst>
                </a:gridCol>
                <a:gridCol w="485216">
                  <a:extLst>
                    <a:ext uri="{9D8B030D-6E8A-4147-A177-3AD203B41FA5}">
                      <a16:colId xmlns:a16="http://schemas.microsoft.com/office/drawing/2014/main" val="4049818619"/>
                    </a:ext>
                  </a:extLst>
                </a:gridCol>
                <a:gridCol w="523272">
                  <a:extLst>
                    <a:ext uri="{9D8B030D-6E8A-4147-A177-3AD203B41FA5}">
                      <a16:colId xmlns:a16="http://schemas.microsoft.com/office/drawing/2014/main" val="2143774011"/>
                    </a:ext>
                  </a:extLst>
                </a:gridCol>
                <a:gridCol w="507415">
                  <a:extLst>
                    <a:ext uri="{9D8B030D-6E8A-4147-A177-3AD203B41FA5}">
                      <a16:colId xmlns:a16="http://schemas.microsoft.com/office/drawing/2014/main" val="2173046309"/>
                    </a:ext>
                  </a:extLst>
                </a:gridCol>
              </a:tblGrid>
              <a:tr h="190807">
                <a:tc>
                  <a:txBody>
                    <a:bodyPr/>
                    <a:lstStyle/>
                    <a:p>
                      <a:pPr algn="l" rtl="0" fontAlgn="ctr">
                        <a:buNone/>
                      </a:pPr>
                      <a:r>
                        <a:rPr lang="en-US" sz="800" b="1" i="0" u="none" strike="noStrike">
                          <a:solidFill>
                            <a:srgbClr val="000000"/>
                          </a:solidFill>
                          <a:effectLst/>
                          <a:latin typeface="Times" panose="02020603050405020304" pitchFamily="18" charset="0"/>
                        </a:rPr>
                        <a:t> </a:t>
                      </a:r>
                    </a:p>
                  </a:txBody>
                  <a:tcPr marL="9086" marR="9086" marT="9086" marB="0" anchor="ctr">
                    <a:lnL>
                      <a:noFill/>
                    </a:lnL>
                    <a:lnR>
                      <a:noFill/>
                    </a:lnR>
                    <a:lnT>
                      <a:noFill/>
                    </a:lnT>
                    <a:lnB w="12700" cap="flat" cmpd="sng" algn="ctr">
                      <a:solidFill>
                        <a:srgbClr val="000000"/>
                      </a:solidFill>
                      <a:prstDash val="solid"/>
                      <a:round/>
                      <a:headEnd type="none" w="med" len="med"/>
                      <a:tailEnd type="none" w="med" len="med"/>
                    </a:lnB>
                    <a:solidFill>
                      <a:srgbClr val="B3B3B3"/>
                    </a:solidFill>
                  </a:tcPr>
                </a:tc>
                <a:tc>
                  <a:txBody>
                    <a:bodyPr/>
                    <a:lstStyle/>
                    <a:p>
                      <a:pPr algn="l" rtl="0" fontAlgn="ctr">
                        <a:buNone/>
                      </a:pPr>
                      <a:r>
                        <a:rPr lang="en-US" sz="800" b="1" i="0" u="none" strike="noStrike" dirty="0">
                          <a:solidFill>
                            <a:srgbClr val="000000"/>
                          </a:solidFill>
                          <a:effectLst/>
                          <a:latin typeface="Times" panose="02020603050405020304" pitchFamily="18" charset="0"/>
                        </a:rPr>
                        <a:t>Sep 2024</a:t>
                      </a:r>
                    </a:p>
                  </a:txBody>
                  <a:tcPr marL="9086" marR="9086" marT="9086" marB="0" anchor="ctr">
                    <a:lnL>
                      <a:noFill/>
                    </a:lnL>
                    <a:lnR>
                      <a:noFill/>
                    </a:lnR>
                    <a:lnT>
                      <a:noFill/>
                    </a:lnT>
                    <a:lnB w="12700" cap="flat" cmpd="sng" algn="ctr">
                      <a:solidFill>
                        <a:srgbClr val="000000"/>
                      </a:solidFill>
                      <a:prstDash val="solid"/>
                      <a:round/>
                      <a:headEnd type="none" w="med" len="med"/>
                      <a:tailEnd type="none" w="med" len="med"/>
                    </a:lnB>
                    <a:solidFill>
                      <a:srgbClr val="B3B3B3"/>
                    </a:solidFill>
                  </a:tcPr>
                </a:tc>
                <a:tc>
                  <a:txBody>
                    <a:bodyPr/>
                    <a:lstStyle/>
                    <a:p>
                      <a:pPr algn="l" rtl="0" fontAlgn="ctr">
                        <a:buNone/>
                      </a:pPr>
                      <a:r>
                        <a:rPr lang="en-US" sz="800" b="1" i="0" u="none" strike="noStrike">
                          <a:solidFill>
                            <a:srgbClr val="000000"/>
                          </a:solidFill>
                          <a:effectLst/>
                          <a:latin typeface="Times" panose="02020603050405020304" pitchFamily="18" charset="0"/>
                        </a:rPr>
                        <a:t>Oct 2024</a:t>
                      </a:r>
                    </a:p>
                  </a:txBody>
                  <a:tcPr marL="9086" marR="9086" marT="9086" marB="0" anchor="ctr">
                    <a:lnL>
                      <a:noFill/>
                    </a:lnL>
                    <a:lnR>
                      <a:noFill/>
                    </a:lnR>
                    <a:lnT>
                      <a:noFill/>
                    </a:lnT>
                    <a:lnB w="12700" cap="flat" cmpd="sng" algn="ctr">
                      <a:solidFill>
                        <a:srgbClr val="000000"/>
                      </a:solidFill>
                      <a:prstDash val="solid"/>
                      <a:round/>
                      <a:headEnd type="none" w="med" len="med"/>
                      <a:tailEnd type="none" w="med" len="med"/>
                    </a:lnB>
                    <a:solidFill>
                      <a:srgbClr val="B3B3B3"/>
                    </a:solidFill>
                  </a:tcPr>
                </a:tc>
                <a:tc>
                  <a:txBody>
                    <a:bodyPr/>
                    <a:lstStyle/>
                    <a:p>
                      <a:pPr algn="l" rtl="0" fontAlgn="ctr">
                        <a:buNone/>
                      </a:pPr>
                      <a:r>
                        <a:rPr lang="en-US" sz="800" b="1" i="0" u="none" strike="noStrike">
                          <a:solidFill>
                            <a:srgbClr val="000000"/>
                          </a:solidFill>
                          <a:effectLst/>
                          <a:latin typeface="Times" panose="02020603050405020304" pitchFamily="18" charset="0"/>
                        </a:rPr>
                        <a:t>Nov 2024</a:t>
                      </a:r>
                    </a:p>
                  </a:txBody>
                  <a:tcPr marL="9086" marR="9086" marT="9086" marB="0" anchor="ctr">
                    <a:lnL>
                      <a:noFill/>
                    </a:lnL>
                    <a:lnR>
                      <a:noFill/>
                    </a:lnR>
                    <a:lnT>
                      <a:noFill/>
                    </a:lnT>
                    <a:lnB w="12700" cap="flat" cmpd="sng" algn="ctr">
                      <a:solidFill>
                        <a:srgbClr val="000000"/>
                      </a:solidFill>
                      <a:prstDash val="solid"/>
                      <a:round/>
                      <a:headEnd type="none" w="med" len="med"/>
                      <a:tailEnd type="none" w="med" len="med"/>
                    </a:lnB>
                    <a:solidFill>
                      <a:srgbClr val="B3B3B3"/>
                    </a:solidFill>
                  </a:tcPr>
                </a:tc>
                <a:tc>
                  <a:txBody>
                    <a:bodyPr/>
                    <a:lstStyle/>
                    <a:p>
                      <a:pPr algn="l" rtl="0" fontAlgn="ctr">
                        <a:buNone/>
                      </a:pPr>
                      <a:r>
                        <a:rPr lang="en-US" sz="800" b="1" i="0" u="none" strike="noStrike">
                          <a:solidFill>
                            <a:srgbClr val="000000"/>
                          </a:solidFill>
                          <a:effectLst/>
                          <a:latin typeface="Times" panose="02020603050405020304" pitchFamily="18" charset="0"/>
                        </a:rPr>
                        <a:t>Dec 2024</a:t>
                      </a:r>
                    </a:p>
                  </a:txBody>
                  <a:tcPr marL="9086" marR="9086" marT="9086" marB="0" anchor="ctr">
                    <a:lnL>
                      <a:noFill/>
                    </a:lnL>
                    <a:lnR>
                      <a:noFill/>
                    </a:lnR>
                    <a:lnT>
                      <a:noFill/>
                    </a:lnT>
                    <a:lnB w="12700" cap="flat" cmpd="sng" algn="ctr">
                      <a:solidFill>
                        <a:srgbClr val="000000"/>
                      </a:solidFill>
                      <a:prstDash val="solid"/>
                      <a:round/>
                      <a:headEnd type="none" w="med" len="med"/>
                      <a:tailEnd type="none" w="med" len="med"/>
                    </a:lnB>
                    <a:solidFill>
                      <a:srgbClr val="B3B3B3"/>
                    </a:solidFill>
                  </a:tcPr>
                </a:tc>
                <a:tc>
                  <a:txBody>
                    <a:bodyPr/>
                    <a:lstStyle/>
                    <a:p>
                      <a:pPr algn="l" rtl="0" fontAlgn="ctr">
                        <a:buNone/>
                      </a:pPr>
                      <a:r>
                        <a:rPr lang="en-US" sz="800" b="1" i="0" u="none" strike="noStrike">
                          <a:solidFill>
                            <a:srgbClr val="000000"/>
                          </a:solidFill>
                          <a:effectLst/>
                          <a:latin typeface="Times" panose="02020603050405020304" pitchFamily="18" charset="0"/>
                        </a:rPr>
                        <a:t>Jan 2025</a:t>
                      </a:r>
                    </a:p>
                  </a:txBody>
                  <a:tcPr marL="9086" marR="9086" marT="9086" marB="0" anchor="ctr">
                    <a:lnL>
                      <a:noFill/>
                    </a:lnL>
                    <a:lnR>
                      <a:noFill/>
                    </a:lnR>
                    <a:lnT>
                      <a:noFill/>
                    </a:lnT>
                    <a:lnB w="12700" cap="flat" cmpd="sng" algn="ctr">
                      <a:solidFill>
                        <a:srgbClr val="000000"/>
                      </a:solidFill>
                      <a:prstDash val="solid"/>
                      <a:round/>
                      <a:headEnd type="none" w="med" len="med"/>
                      <a:tailEnd type="none" w="med" len="med"/>
                    </a:lnB>
                    <a:solidFill>
                      <a:srgbClr val="B3B3B3"/>
                    </a:solidFill>
                  </a:tcPr>
                </a:tc>
                <a:tc>
                  <a:txBody>
                    <a:bodyPr/>
                    <a:lstStyle/>
                    <a:p>
                      <a:pPr algn="l" rtl="0" fontAlgn="ctr">
                        <a:buNone/>
                      </a:pPr>
                      <a:r>
                        <a:rPr lang="en-US" sz="800" b="1" i="0" u="none" strike="noStrike" dirty="0">
                          <a:solidFill>
                            <a:srgbClr val="000000"/>
                          </a:solidFill>
                          <a:effectLst/>
                          <a:latin typeface="Times" panose="02020603050405020304" pitchFamily="18" charset="0"/>
                        </a:rPr>
                        <a:t>Feb 2025</a:t>
                      </a:r>
                    </a:p>
                  </a:txBody>
                  <a:tcPr marL="9086" marR="9086" marT="9086" marB="0" anchor="ctr">
                    <a:lnL>
                      <a:noFill/>
                    </a:lnL>
                    <a:lnR>
                      <a:noFill/>
                    </a:lnR>
                    <a:lnT>
                      <a:noFill/>
                    </a:lnT>
                    <a:lnB w="12700" cap="flat" cmpd="sng" algn="ctr">
                      <a:solidFill>
                        <a:srgbClr val="000000"/>
                      </a:solidFill>
                      <a:prstDash val="solid"/>
                      <a:round/>
                      <a:headEnd type="none" w="med" len="med"/>
                      <a:tailEnd type="none" w="med" len="med"/>
                    </a:lnB>
                    <a:solidFill>
                      <a:srgbClr val="B3B3B3"/>
                    </a:solidFill>
                  </a:tcPr>
                </a:tc>
                <a:tc>
                  <a:txBody>
                    <a:bodyPr/>
                    <a:lstStyle/>
                    <a:p>
                      <a:pPr algn="l" rtl="0" fontAlgn="ctr">
                        <a:buNone/>
                      </a:pPr>
                      <a:r>
                        <a:rPr lang="en-US" sz="800" b="1" i="0" u="none" strike="noStrike" dirty="0">
                          <a:solidFill>
                            <a:srgbClr val="000000"/>
                          </a:solidFill>
                          <a:effectLst/>
                          <a:latin typeface="Times" panose="02020603050405020304" pitchFamily="18" charset="0"/>
                        </a:rPr>
                        <a:t>Mar 2025</a:t>
                      </a:r>
                    </a:p>
                  </a:txBody>
                  <a:tcPr marL="9086" marR="9086" marT="9086" marB="0" anchor="ctr">
                    <a:lnL>
                      <a:noFill/>
                    </a:lnL>
                    <a:lnR>
                      <a:noFill/>
                    </a:lnR>
                    <a:lnT>
                      <a:noFill/>
                    </a:lnT>
                    <a:lnB w="12700" cap="flat" cmpd="sng" algn="ctr">
                      <a:solidFill>
                        <a:srgbClr val="000000"/>
                      </a:solidFill>
                      <a:prstDash val="solid"/>
                      <a:round/>
                      <a:headEnd type="none" w="med" len="med"/>
                      <a:tailEnd type="none" w="med" len="med"/>
                    </a:lnB>
                    <a:solidFill>
                      <a:srgbClr val="B3B3B3"/>
                    </a:solidFill>
                  </a:tcPr>
                </a:tc>
                <a:tc>
                  <a:txBody>
                    <a:bodyPr/>
                    <a:lstStyle/>
                    <a:p>
                      <a:pPr algn="l" rtl="0" fontAlgn="ctr">
                        <a:buNone/>
                      </a:pPr>
                      <a:r>
                        <a:rPr lang="en-US" sz="800" b="1" i="0" u="none" strike="noStrike">
                          <a:solidFill>
                            <a:srgbClr val="000000"/>
                          </a:solidFill>
                          <a:effectLst/>
                          <a:latin typeface="Times" panose="02020603050405020304" pitchFamily="18" charset="0"/>
                        </a:rPr>
                        <a:t>Apr 2025</a:t>
                      </a:r>
                    </a:p>
                  </a:txBody>
                  <a:tcPr marL="9086" marR="9086" marT="9086" marB="0" anchor="ctr">
                    <a:lnL>
                      <a:noFill/>
                    </a:lnL>
                    <a:lnR>
                      <a:noFill/>
                    </a:lnR>
                    <a:lnT>
                      <a:noFill/>
                    </a:lnT>
                    <a:lnB w="12700" cap="flat" cmpd="sng" algn="ctr">
                      <a:solidFill>
                        <a:srgbClr val="000000"/>
                      </a:solidFill>
                      <a:prstDash val="solid"/>
                      <a:round/>
                      <a:headEnd type="none" w="med" len="med"/>
                      <a:tailEnd type="none" w="med" len="med"/>
                    </a:lnB>
                    <a:solidFill>
                      <a:srgbClr val="B3B3B3"/>
                    </a:solidFill>
                  </a:tcPr>
                </a:tc>
                <a:tc>
                  <a:txBody>
                    <a:bodyPr/>
                    <a:lstStyle/>
                    <a:p>
                      <a:pPr algn="l" rtl="0" fontAlgn="ctr">
                        <a:buNone/>
                      </a:pPr>
                      <a:r>
                        <a:rPr lang="en-US" sz="800" b="1" i="0" u="none" strike="noStrike">
                          <a:solidFill>
                            <a:srgbClr val="000000"/>
                          </a:solidFill>
                          <a:effectLst/>
                          <a:latin typeface="Times" panose="02020603050405020304" pitchFamily="18" charset="0"/>
                        </a:rPr>
                        <a:t>May 2025</a:t>
                      </a:r>
                    </a:p>
                  </a:txBody>
                  <a:tcPr marL="9086" marR="9086" marT="9086" marB="0" anchor="ctr">
                    <a:lnL>
                      <a:noFill/>
                    </a:lnL>
                    <a:lnR>
                      <a:noFill/>
                    </a:lnR>
                    <a:lnT>
                      <a:noFill/>
                    </a:lnT>
                    <a:lnB w="12700" cap="flat" cmpd="sng" algn="ctr">
                      <a:solidFill>
                        <a:srgbClr val="000000"/>
                      </a:solidFill>
                      <a:prstDash val="solid"/>
                      <a:round/>
                      <a:headEnd type="none" w="med" len="med"/>
                      <a:tailEnd type="none" w="med" len="med"/>
                    </a:lnB>
                    <a:solidFill>
                      <a:srgbClr val="B3B3B3"/>
                    </a:solidFill>
                  </a:tcPr>
                </a:tc>
                <a:tc>
                  <a:txBody>
                    <a:bodyPr/>
                    <a:lstStyle/>
                    <a:p>
                      <a:pPr algn="l" rtl="0" fontAlgn="ctr">
                        <a:buNone/>
                      </a:pPr>
                      <a:r>
                        <a:rPr lang="en-US" sz="800" b="1" i="0" u="none" strike="noStrike">
                          <a:solidFill>
                            <a:srgbClr val="000000"/>
                          </a:solidFill>
                          <a:effectLst/>
                          <a:latin typeface="Times" panose="02020603050405020304" pitchFamily="18" charset="0"/>
                        </a:rPr>
                        <a:t>Jun 2025</a:t>
                      </a:r>
                    </a:p>
                  </a:txBody>
                  <a:tcPr marL="9086" marR="9086" marT="9086" marB="0" anchor="ctr">
                    <a:lnL>
                      <a:noFill/>
                    </a:lnL>
                    <a:lnR>
                      <a:noFill/>
                    </a:lnR>
                    <a:lnT>
                      <a:noFill/>
                    </a:lnT>
                    <a:lnB w="12700" cap="flat" cmpd="sng" algn="ctr">
                      <a:solidFill>
                        <a:srgbClr val="000000"/>
                      </a:solidFill>
                      <a:prstDash val="solid"/>
                      <a:round/>
                      <a:headEnd type="none" w="med" len="med"/>
                      <a:tailEnd type="none" w="med" len="med"/>
                    </a:lnB>
                    <a:solidFill>
                      <a:srgbClr val="B3B3B3"/>
                    </a:solidFill>
                  </a:tcPr>
                </a:tc>
                <a:tc>
                  <a:txBody>
                    <a:bodyPr/>
                    <a:lstStyle/>
                    <a:p>
                      <a:pPr algn="l" rtl="0" fontAlgn="ctr">
                        <a:buNone/>
                      </a:pPr>
                      <a:r>
                        <a:rPr lang="en-US" sz="800" b="1" i="0" u="none" strike="noStrike">
                          <a:solidFill>
                            <a:srgbClr val="000000"/>
                          </a:solidFill>
                          <a:effectLst/>
                          <a:latin typeface="Times" panose="02020603050405020304" pitchFamily="18" charset="0"/>
                        </a:rPr>
                        <a:t>Jul 2025</a:t>
                      </a:r>
                    </a:p>
                  </a:txBody>
                  <a:tcPr marL="9086" marR="9086" marT="9086" marB="0" anchor="ctr">
                    <a:lnL>
                      <a:noFill/>
                    </a:lnL>
                    <a:lnR>
                      <a:noFill/>
                    </a:lnR>
                    <a:lnT>
                      <a:noFill/>
                    </a:lnT>
                    <a:lnB w="12700" cap="flat" cmpd="sng" algn="ctr">
                      <a:solidFill>
                        <a:srgbClr val="000000"/>
                      </a:solidFill>
                      <a:prstDash val="solid"/>
                      <a:round/>
                      <a:headEnd type="none" w="med" len="med"/>
                      <a:tailEnd type="none" w="med" len="med"/>
                    </a:lnB>
                    <a:solidFill>
                      <a:srgbClr val="B3B3B3"/>
                    </a:solidFill>
                  </a:tcPr>
                </a:tc>
                <a:tc>
                  <a:txBody>
                    <a:bodyPr/>
                    <a:lstStyle/>
                    <a:p>
                      <a:pPr algn="l" rtl="0" fontAlgn="ctr">
                        <a:buNone/>
                      </a:pPr>
                      <a:r>
                        <a:rPr lang="en-US" sz="800" b="1" i="0" u="none" strike="noStrike">
                          <a:solidFill>
                            <a:srgbClr val="000000"/>
                          </a:solidFill>
                          <a:effectLst/>
                          <a:latin typeface="Times" panose="02020603050405020304" pitchFamily="18" charset="0"/>
                        </a:rPr>
                        <a:t>Aug 2025</a:t>
                      </a:r>
                    </a:p>
                  </a:txBody>
                  <a:tcPr marL="9086" marR="9086" marT="9086" marB="0" anchor="ctr">
                    <a:lnL>
                      <a:noFill/>
                    </a:lnL>
                    <a:lnR>
                      <a:noFill/>
                    </a:lnR>
                    <a:lnT>
                      <a:noFill/>
                    </a:lnT>
                    <a:lnB w="12700" cap="flat" cmpd="sng" algn="ctr">
                      <a:solidFill>
                        <a:srgbClr val="000000"/>
                      </a:solidFill>
                      <a:prstDash val="solid"/>
                      <a:round/>
                      <a:headEnd type="none" w="med" len="med"/>
                      <a:tailEnd type="none" w="med" len="med"/>
                    </a:lnB>
                    <a:solidFill>
                      <a:srgbClr val="B3B3B3"/>
                    </a:solidFill>
                  </a:tcPr>
                </a:tc>
                <a:tc>
                  <a:txBody>
                    <a:bodyPr/>
                    <a:lstStyle/>
                    <a:p>
                      <a:pPr algn="l" rtl="0" fontAlgn="ctr">
                        <a:buNone/>
                      </a:pPr>
                      <a:r>
                        <a:rPr lang="en-US" sz="800" b="1" i="0" u="none" strike="noStrike">
                          <a:solidFill>
                            <a:srgbClr val="000000"/>
                          </a:solidFill>
                          <a:effectLst/>
                          <a:latin typeface="Times" panose="02020603050405020304" pitchFamily="18" charset="0"/>
                        </a:rPr>
                        <a:t>Sep 2025</a:t>
                      </a:r>
                    </a:p>
                  </a:txBody>
                  <a:tcPr marL="9086" marR="9086" marT="9086" marB="0" anchor="ctr">
                    <a:lnL>
                      <a:noFill/>
                    </a:lnL>
                    <a:lnR>
                      <a:noFill/>
                    </a:lnR>
                    <a:lnT>
                      <a:noFill/>
                    </a:lnT>
                    <a:lnB w="12700" cap="flat" cmpd="sng" algn="ctr">
                      <a:solidFill>
                        <a:srgbClr val="000000"/>
                      </a:solidFill>
                      <a:prstDash val="solid"/>
                      <a:round/>
                      <a:headEnd type="none" w="med" len="med"/>
                      <a:tailEnd type="none" w="med" len="med"/>
                    </a:lnB>
                    <a:solidFill>
                      <a:srgbClr val="B3B3B3"/>
                    </a:solidFill>
                  </a:tcPr>
                </a:tc>
                <a:extLst>
                  <a:ext uri="{0D108BD9-81ED-4DB2-BD59-A6C34878D82A}">
                    <a16:rowId xmlns:a16="http://schemas.microsoft.com/office/drawing/2014/main" val="3863646449"/>
                  </a:ext>
                </a:extLst>
              </a:tr>
              <a:tr h="181721">
                <a:tc>
                  <a:txBody>
                    <a:bodyPr/>
                    <a:lstStyle/>
                    <a:p>
                      <a:pPr algn="l" rtl="0" fontAlgn="ctr">
                        <a:buNone/>
                      </a:pPr>
                      <a:r>
                        <a:rPr lang="en-US" sz="900" b="0" i="0" u="none" strike="noStrike">
                          <a:solidFill>
                            <a:srgbClr val="000000"/>
                          </a:solidFill>
                          <a:effectLst/>
                          <a:latin typeface="Times New Roman" panose="02020603050405020304" pitchFamily="18" charset="0"/>
                        </a:rPr>
                        <a:t>Ancillary Service Settlement</a:t>
                      </a:r>
                    </a:p>
                  </a:txBody>
                  <a:tcPr marL="9086" marR="9086" marT="9086" marB="0" anchor="ctr">
                    <a:lnL>
                      <a:noFill/>
                    </a:lnL>
                    <a:lnR>
                      <a:noFill/>
                    </a:lnR>
                    <a:lnT w="12700" cap="flat" cmpd="sng" algn="ctr">
                      <a:solidFill>
                        <a:srgbClr val="000000"/>
                      </a:solidFill>
                      <a:prstDash val="solid"/>
                      <a:round/>
                      <a:headEnd type="none" w="med" len="med"/>
                      <a:tailEnd type="none" w="med" len="med"/>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9.6</a:t>
                      </a:r>
                    </a:p>
                  </a:txBody>
                  <a:tcPr marL="9086" marR="9086" marT="9086" marB="0" anchor="ctr">
                    <a:lnL>
                      <a:noFill/>
                    </a:lnL>
                    <a:lnR>
                      <a:noFill/>
                    </a:lnR>
                    <a:lnT w="12700" cap="flat" cmpd="sng" algn="ctr">
                      <a:solidFill>
                        <a:srgbClr val="000000"/>
                      </a:solidFill>
                      <a:prstDash val="solid"/>
                      <a:round/>
                      <a:headEnd type="none" w="med" len="med"/>
                      <a:tailEnd type="none" w="med" len="med"/>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22.4</a:t>
                      </a:r>
                    </a:p>
                  </a:txBody>
                  <a:tcPr marL="9086" marR="9086" marT="9086" marB="0" anchor="ctr">
                    <a:lnL>
                      <a:noFill/>
                    </a:lnL>
                    <a:lnR>
                      <a:noFill/>
                    </a:lnR>
                    <a:lnT w="12700" cap="flat" cmpd="sng" algn="ctr">
                      <a:solidFill>
                        <a:srgbClr val="000000"/>
                      </a:solidFill>
                      <a:prstDash val="solid"/>
                      <a:round/>
                      <a:headEnd type="none" w="med" len="med"/>
                      <a:tailEnd type="none" w="med" len="med"/>
                    </a:lnT>
                    <a:lnB>
                      <a:noFill/>
                    </a:lnB>
                    <a:solidFill>
                      <a:srgbClr val="EFEFEF"/>
                    </a:solidFill>
                  </a:tcPr>
                </a:tc>
                <a:tc>
                  <a:txBody>
                    <a:bodyPr/>
                    <a:lstStyle/>
                    <a:p>
                      <a:pPr algn="ctr" rtl="0" fontAlgn="ctr">
                        <a:buNone/>
                      </a:pPr>
                      <a:r>
                        <a:rPr lang="en-US" sz="900" b="0" i="0" u="none" strike="noStrike" dirty="0">
                          <a:solidFill>
                            <a:srgbClr val="000000"/>
                          </a:solidFill>
                          <a:effectLst/>
                          <a:latin typeface="Times New Roman" panose="02020603050405020304" pitchFamily="18" charset="0"/>
                        </a:rPr>
                        <a:t>15.3</a:t>
                      </a:r>
                    </a:p>
                  </a:txBody>
                  <a:tcPr marL="9086" marR="9086" marT="9086" marB="0" anchor="ctr">
                    <a:lnL>
                      <a:noFill/>
                    </a:lnL>
                    <a:lnR>
                      <a:noFill/>
                    </a:lnR>
                    <a:lnT w="12700" cap="flat" cmpd="sng" algn="ctr">
                      <a:solidFill>
                        <a:srgbClr val="000000"/>
                      </a:solidFill>
                      <a:prstDash val="solid"/>
                      <a:round/>
                      <a:headEnd type="none" w="med" len="med"/>
                      <a:tailEnd type="none" w="med" len="med"/>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7.9</a:t>
                      </a:r>
                    </a:p>
                  </a:txBody>
                  <a:tcPr marL="9086" marR="9086" marT="9086" marB="0" anchor="ctr">
                    <a:lnL>
                      <a:noFill/>
                    </a:lnL>
                    <a:lnR>
                      <a:noFill/>
                    </a:lnR>
                    <a:lnT w="12700" cap="flat" cmpd="sng" algn="ctr">
                      <a:solidFill>
                        <a:srgbClr val="000000"/>
                      </a:solidFill>
                      <a:prstDash val="solid"/>
                      <a:round/>
                      <a:headEnd type="none" w="med" len="med"/>
                      <a:tailEnd type="none" w="med" len="med"/>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9.6</a:t>
                      </a:r>
                    </a:p>
                  </a:txBody>
                  <a:tcPr marL="9086" marR="9086" marT="9086" marB="0" anchor="ctr">
                    <a:lnL>
                      <a:noFill/>
                    </a:lnL>
                    <a:lnR>
                      <a:noFill/>
                    </a:lnR>
                    <a:lnT w="12700" cap="flat" cmpd="sng" algn="ctr">
                      <a:solidFill>
                        <a:srgbClr val="000000"/>
                      </a:solidFill>
                      <a:prstDash val="solid"/>
                      <a:round/>
                      <a:headEnd type="none" w="med" len="med"/>
                      <a:tailEnd type="none" w="med" len="med"/>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14.5</a:t>
                      </a:r>
                    </a:p>
                  </a:txBody>
                  <a:tcPr marL="9086" marR="9086" marT="9086" marB="0" anchor="ctr">
                    <a:lnL>
                      <a:noFill/>
                    </a:lnL>
                    <a:lnR>
                      <a:noFill/>
                    </a:lnR>
                    <a:lnT w="12700" cap="flat" cmpd="sng" algn="ctr">
                      <a:solidFill>
                        <a:srgbClr val="000000"/>
                      </a:solidFill>
                      <a:prstDash val="solid"/>
                      <a:round/>
                      <a:headEnd type="none" w="med" len="med"/>
                      <a:tailEnd type="none" w="med" len="med"/>
                    </a:lnT>
                    <a:lnB>
                      <a:noFill/>
                    </a:lnB>
                    <a:solidFill>
                      <a:srgbClr val="EFEFEF"/>
                    </a:solidFill>
                  </a:tcPr>
                </a:tc>
                <a:tc>
                  <a:txBody>
                    <a:bodyPr/>
                    <a:lstStyle/>
                    <a:p>
                      <a:pPr algn="ctr" rtl="0" fontAlgn="ctr">
                        <a:buNone/>
                      </a:pPr>
                      <a:r>
                        <a:rPr lang="en-US" sz="900" b="0" i="0" u="none" strike="noStrike" dirty="0">
                          <a:solidFill>
                            <a:srgbClr val="000000"/>
                          </a:solidFill>
                          <a:effectLst/>
                          <a:latin typeface="Times New Roman" panose="02020603050405020304" pitchFamily="18" charset="0"/>
                        </a:rPr>
                        <a:t>14.1</a:t>
                      </a:r>
                    </a:p>
                  </a:txBody>
                  <a:tcPr marL="9086" marR="9086" marT="9086" marB="0" anchor="ctr">
                    <a:lnL>
                      <a:noFill/>
                    </a:lnL>
                    <a:lnR>
                      <a:noFill/>
                    </a:lnR>
                    <a:lnT w="12700" cap="flat" cmpd="sng" algn="ctr">
                      <a:solidFill>
                        <a:srgbClr val="000000"/>
                      </a:solidFill>
                      <a:prstDash val="solid"/>
                      <a:round/>
                      <a:headEnd type="none" w="med" len="med"/>
                      <a:tailEnd type="none" w="med" len="med"/>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15</a:t>
                      </a:r>
                    </a:p>
                  </a:txBody>
                  <a:tcPr marL="9086" marR="9086" marT="9086" marB="0" anchor="ctr">
                    <a:lnL>
                      <a:noFill/>
                    </a:lnL>
                    <a:lnR>
                      <a:noFill/>
                    </a:lnR>
                    <a:lnT w="12700" cap="flat" cmpd="sng" algn="ctr">
                      <a:solidFill>
                        <a:srgbClr val="000000"/>
                      </a:solidFill>
                      <a:prstDash val="solid"/>
                      <a:round/>
                      <a:headEnd type="none" w="med" len="med"/>
                      <a:tailEnd type="none" w="med" len="med"/>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49</a:t>
                      </a:r>
                    </a:p>
                  </a:txBody>
                  <a:tcPr marL="9086" marR="9086" marT="9086" marB="0" anchor="ctr">
                    <a:lnL>
                      <a:noFill/>
                    </a:lnL>
                    <a:lnR>
                      <a:noFill/>
                    </a:lnR>
                    <a:lnT w="12700" cap="flat" cmpd="sng" algn="ctr">
                      <a:solidFill>
                        <a:srgbClr val="000000"/>
                      </a:solidFill>
                      <a:prstDash val="solid"/>
                      <a:round/>
                      <a:headEnd type="none" w="med" len="med"/>
                      <a:tailEnd type="none" w="med" len="med"/>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14.7</a:t>
                      </a:r>
                    </a:p>
                  </a:txBody>
                  <a:tcPr marL="9086" marR="9086" marT="9086" marB="0" anchor="ctr">
                    <a:lnL>
                      <a:noFill/>
                    </a:lnL>
                    <a:lnR>
                      <a:noFill/>
                    </a:lnR>
                    <a:lnT w="12700" cap="flat" cmpd="sng" algn="ctr">
                      <a:solidFill>
                        <a:srgbClr val="000000"/>
                      </a:solidFill>
                      <a:prstDash val="solid"/>
                      <a:round/>
                      <a:headEnd type="none" w="med" len="med"/>
                      <a:tailEnd type="none" w="med" len="med"/>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10.5</a:t>
                      </a:r>
                    </a:p>
                  </a:txBody>
                  <a:tcPr marL="9086" marR="9086" marT="9086" marB="0" anchor="ctr">
                    <a:lnL>
                      <a:noFill/>
                    </a:lnL>
                    <a:lnR>
                      <a:noFill/>
                    </a:lnR>
                    <a:lnT w="12700" cap="flat" cmpd="sng" algn="ctr">
                      <a:solidFill>
                        <a:srgbClr val="000000"/>
                      </a:solidFill>
                      <a:prstDash val="solid"/>
                      <a:round/>
                      <a:headEnd type="none" w="med" len="med"/>
                      <a:tailEnd type="none" w="med" len="med"/>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10.5</a:t>
                      </a:r>
                    </a:p>
                  </a:txBody>
                  <a:tcPr marL="9086" marR="9086" marT="9086" marB="0" anchor="ctr">
                    <a:lnL>
                      <a:noFill/>
                    </a:lnL>
                    <a:lnR>
                      <a:noFill/>
                    </a:lnR>
                    <a:lnT w="12700" cap="flat" cmpd="sng" algn="ctr">
                      <a:solidFill>
                        <a:srgbClr val="000000"/>
                      </a:solidFill>
                      <a:prstDash val="solid"/>
                      <a:round/>
                      <a:headEnd type="none" w="med" len="med"/>
                      <a:tailEnd type="none" w="med" len="med"/>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6.2</a:t>
                      </a:r>
                    </a:p>
                  </a:txBody>
                  <a:tcPr marL="9086" marR="9086" marT="9086" marB="0" anchor="ctr">
                    <a:lnL>
                      <a:noFill/>
                    </a:lnL>
                    <a:lnR>
                      <a:noFill/>
                    </a:lnR>
                    <a:lnT w="12700" cap="flat" cmpd="sng" algn="ctr">
                      <a:solidFill>
                        <a:srgbClr val="000000"/>
                      </a:solidFill>
                      <a:prstDash val="solid"/>
                      <a:round/>
                      <a:headEnd type="none" w="med" len="med"/>
                      <a:tailEnd type="none" w="med" len="med"/>
                    </a:lnT>
                    <a:lnB>
                      <a:noFill/>
                    </a:lnB>
                    <a:solidFill>
                      <a:srgbClr val="EFEFEF"/>
                    </a:solidFill>
                  </a:tcPr>
                </a:tc>
                <a:extLst>
                  <a:ext uri="{0D108BD9-81ED-4DB2-BD59-A6C34878D82A}">
                    <a16:rowId xmlns:a16="http://schemas.microsoft.com/office/drawing/2014/main" val="1897561662"/>
                  </a:ext>
                </a:extLst>
              </a:tr>
              <a:tr h="227152">
                <a:tc>
                  <a:txBody>
                    <a:bodyPr/>
                    <a:lstStyle/>
                    <a:p>
                      <a:pPr algn="l" rtl="0" fontAlgn="ctr">
                        <a:buNone/>
                      </a:pPr>
                      <a:r>
                        <a:rPr lang="en-US" sz="900" b="0" i="0" u="none" strike="noStrike">
                          <a:solidFill>
                            <a:srgbClr val="000000"/>
                          </a:solidFill>
                          <a:effectLst/>
                          <a:latin typeface="Times New Roman" panose="02020603050405020304" pitchFamily="18" charset="0"/>
                        </a:rPr>
                        <a:t>Balancing Account Payout to Load</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dirty="0">
                          <a:solidFill>
                            <a:srgbClr val="000000"/>
                          </a:solidFill>
                          <a:effectLst/>
                          <a:latin typeface="Times New Roman" panose="02020603050405020304" pitchFamily="18" charset="0"/>
                        </a:rPr>
                        <a:t>-16.8</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-4.3</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-24.5</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-13.4</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-40.9</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-32.1</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-7.5</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-18.4</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-37.0</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-34.6</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-30.5</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-32.4</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-25.2</a:t>
                      </a:r>
                    </a:p>
                  </a:txBody>
                  <a:tcPr marL="9086" marR="9086" marT="9086" marB="0" anchor="ctr">
                    <a:lnL>
                      <a:noFill/>
                    </a:lnL>
                    <a:lnR>
                      <a:noFill/>
                    </a:lnR>
                    <a:lnT>
                      <a:noFill/>
                    </a:lnT>
                    <a:lnB>
                      <a:noFill/>
                    </a:lnB>
                    <a:solidFill>
                      <a:srgbClr val="FFFFFF"/>
                    </a:solidFill>
                  </a:tcPr>
                </a:tc>
                <a:extLst>
                  <a:ext uri="{0D108BD9-81ED-4DB2-BD59-A6C34878D82A}">
                    <a16:rowId xmlns:a16="http://schemas.microsoft.com/office/drawing/2014/main" val="1167318698"/>
                  </a:ext>
                </a:extLst>
              </a:tr>
              <a:tr h="181721">
                <a:tc>
                  <a:txBody>
                    <a:bodyPr/>
                    <a:lstStyle/>
                    <a:p>
                      <a:pPr algn="l" rtl="0" fontAlgn="ctr">
                        <a:buNone/>
                      </a:pPr>
                      <a:r>
                        <a:rPr lang="en-US" sz="900" b="0" i="0" u="none" strike="noStrike" dirty="0">
                          <a:solidFill>
                            <a:srgbClr val="000000"/>
                          </a:solidFill>
                          <a:effectLst/>
                          <a:latin typeface="Times New Roman" panose="02020603050405020304" pitchFamily="18" charset="0"/>
                        </a:rPr>
                        <a:t>Base Point Deviation Payments</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-0.5</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-0.7</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-0.6</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-0.7</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-0.9</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-0.6</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dirty="0">
                          <a:solidFill>
                            <a:srgbClr val="000000"/>
                          </a:solidFill>
                          <a:effectLst/>
                          <a:latin typeface="Times New Roman" panose="02020603050405020304" pitchFamily="18" charset="0"/>
                        </a:rPr>
                        <a:t>-0.7</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-0.8</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-0.6</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-0.7</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-0.6</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-0.7</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-0.6</a:t>
                      </a:r>
                    </a:p>
                  </a:txBody>
                  <a:tcPr marL="9086" marR="9086" marT="9086" marB="0" anchor="ctr">
                    <a:lnL>
                      <a:noFill/>
                    </a:lnL>
                    <a:lnR>
                      <a:noFill/>
                    </a:lnR>
                    <a:lnT>
                      <a:noFill/>
                    </a:lnT>
                    <a:lnB>
                      <a:noFill/>
                    </a:lnB>
                    <a:solidFill>
                      <a:srgbClr val="EFEFEF"/>
                    </a:solidFill>
                  </a:tcPr>
                </a:tc>
                <a:extLst>
                  <a:ext uri="{0D108BD9-81ED-4DB2-BD59-A6C34878D82A}">
                    <a16:rowId xmlns:a16="http://schemas.microsoft.com/office/drawing/2014/main" val="1116664920"/>
                  </a:ext>
                </a:extLst>
              </a:tr>
              <a:tr h="181721">
                <a:tc>
                  <a:txBody>
                    <a:bodyPr/>
                    <a:lstStyle/>
                    <a:p>
                      <a:pPr algn="l" rtl="0" fontAlgn="ctr">
                        <a:buNone/>
                      </a:pPr>
                      <a:r>
                        <a:rPr lang="en-US" sz="900" b="0" i="0" u="none" strike="noStrike" dirty="0">
                          <a:solidFill>
                            <a:srgbClr val="000000"/>
                          </a:solidFill>
                          <a:effectLst/>
                          <a:latin typeface="Times New Roman" panose="02020603050405020304" pitchFamily="18" charset="0"/>
                        </a:rPr>
                        <a:t>Black Start Service Settlement</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0.6</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0.7</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0.6</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0.7</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0.7</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dirty="0">
                          <a:solidFill>
                            <a:srgbClr val="000000"/>
                          </a:solidFill>
                          <a:effectLst/>
                          <a:latin typeface="Times New Roman" panose="02020603050405020304" pitchFamily="18" charset="0"/>
                        </a:rPr>
                        <a:t>0.6</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dirty="0">
                          <a:solidFill>
                            <a:srgbClr val="000000"/>
                          </a:solidFill>
                          <a:effectLst/>
                          <a:latin typeface="Times New Roman" panose="02020603050405020304" pitchFamily="18" charset="0"/>
                        </a:rPr>
                        <a:t>0.7</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0.6</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0.6</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0.6</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0.6</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0.6</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0.6</a:t>
                      </a:r>
                    </a:p>
                  </a:txBody>
                  <a:tcPr marL="9086" marR="9086" marT="9086" marB="0" anchor="ctr">
                    <a:lnL>
                      <a:noFill/>
                    </a:lnL>
                    <a:lnR>
                      <a:noFill/>
                    </a:lnR>
                    <a:lnT>
                      <a:noFill/>
                    </a:lnT>
                    <a:lnB>
                      <a:noFill/>
                    </a:lnB>
                    <a:solidFill>
                      <a:srgbClr val="FFFFFF"/>
                    </a:solidFill>
                  </a:tcPr>
                </a:tc>
                <a:extLst>
                  <a:ext uri="{0D108BD9-81ED-4DB2-BD59-A6C34878D82A}">
                    <a16:rowId xmlns:a16="http://schemas.microsoft.com/office/drawing/2014/main" val="4220411715"/>
                  </a:ext>
                </a:extLst>
              </a:tr>
              <a:tr h="181721">
                <a:tc>
                  <a:txBody>
                    <a:bodyPr/>
                    <a:lstStyle/>
                    <a:p>
                      <a:pPr algn="l" rtl="0" fontAlgn="ctr">
                        <a:buNone/>
                      </a:pPr>
                      <a:r>
                        <a:rPr lang="en-US" sz="900" b="0" i="0" u="none" strike="noStrike">
                          <a:solidFill>
                            <a:srgbClr val="000000"/>
                          </a:solidFill>
                          <a:effectLst/>
                          <a:latin typeface="Times New Roman" panose="02020603050405020304" pitchFamily="18" charset="0"/>
                        </a:rPr>
                        <a:t>Block Load Transfer Settlement</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dirty="0">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EFEFEF"/>
                    </a:solidFill>
                  </a:tcPr>
                </a:tc>
                <a:extLst>
                  <a:ext uri="{0D108BD9-81ED-4DB2-BD59-A6C34878D82A}">
                    <a16:rowId xmlns:a16="http://schemas.microsoft.com/office/drawing/2014/main" val="2410696924"/>
                  </a:ext>
                </a:extLst>
              </a:tr>
              <a:tr h="181721">
                <a:tc>
                  <a:txBody>
                    <a:bodyPr/>
                    <a:lstStyle/>
                    <a:p>
                      <a:pPr algn="l" rtl="0" fontAlgn="ctr">
                        <a:buNone/>
                      </a:pPr>
                      <a:r>
                        <a:rPr lang="en-US" sz="900" b="0" i="0" u="none" strike="noStrike">
                          <a:solidFill>
                            <a:srgbClr val="000000"/>
                          </a:solidFill>
                          <a:effectLst/>
                          <a:latin typeface="Times New Roman" panose="02020603050405020304" pitchFamily="18" charset="0"/>
                        </a:rPr>
                        <a:t>Emergency Energy Charges</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1.0</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0.1</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0.1</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FFFFFF"/>
                    </a:solidFill>
                  </a:tcPr>
                </a:tc>
                <a:extLst>
                  <a:ext uri="{0D108BD9-81ED-4DB2-BD59-A6C34878D82A}">
                    <a16:rowId xmlns:a16="http://schemas.microsoft.com/office/drawing/2014/main" val="832919931"/>
                  </a:ext>
                </a:extLst>
              </a:tr>
              <a:tr h="181721">
                <a:tc>
                  <a:txBody>
                    <a:bodyPr/>
                    <a:lstStyle/>
                    <a:p>
                      <a:pPr algn="l" rtl="0" fontAlgn="ctr">
                        <a:buNone/>
                      </a:pPr>
                      <a:r>
                        <a:rPr lang="en-US" sz="900" b="0" i="0" u="none" strike="noStrike">
                          <a:solidFill>
                            <a:srgbClr val="000000"/>
                          </a:solidFill>
                          <a:effectLst/>
                          <a:latin typeface="Times New Roman" panose="02020603050405020304" pitchFamily="18" charset="0"/>
                        </a:rPr>
                        <a:t>ERCOT Admin Fee Settlement</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25.9</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24.8</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21.3</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22.0</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25.6</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21.9</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dirty="0">
                          <a:solidFill>
                            <a:srgbClr val="000000"/>
                          </a:solidFill>
                          <a:effectLst/>
                          <a:latin typeface="Times New Roman" panose="02020603050405020304" pitchFamily="18" charset="0"/>
                        </a:rPr>
                        <a:t>21.9</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23.0</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26.0</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28.5</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30.2</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31.2</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27.7</a:t>
                      </a:r>
                    </a:p>
                  </a:txBody>
                  <a:tcPr marL="9086" marR="9086" marT="9086" marB="0" anchor="ctr">
                    <a:lnL>
                      <a:noFill/>
                    </a:lnL>
                    <a:lnR>
                      <a:noFill/>
                    </a:lnR>
                    <a:lnT>
                      <a:noFill/>
                    </a:lnT>
                    <a:lnB>
                      <a:noFill/>
                    </a:lnB>
                    <a:solidFill>
                      <a:srgbClr val="EFEFEF"/>
                    </a:solidFill>
                  </a:tcPr>
                </a:tc>
                <a:extLst>
                  <a:ext uri="{0D108BD9-81ED-4DB2-BD59-A6C34878D82A}">
                    <a16:rowId xmlns:a16="http://schemas.microsoft.com/office/drawing/2014/main" val="3587704687"/>
                  </a:ext>
                </a:extLst>
              </a:tr>
              <a:tr h="181721">
                <a:tc>
                  <a:txBody>
                    <a:bodyPr/>
                    <a:lstStyle/>
                    <a:p>
                      <a:pPr algn="l" rtl="0" fontAlgn="ctr">
                        <a:buNone/>
                      </a:pPr>
                      <a:r>
                        <a:rPr lang="en-US" sz="900" b="0" i="0" u="none" strike="noStrike">
                          <a:solidFill>
                            <a:srgbClr val="000000"/>
                          </a:solidFill>
                          <a:effectLst/>
                          <a:latin typeface="Times New Roman" panose="02020603050405020304" pitchFamily="18" charset="0"/>
                        </a:rPr>
                        <a:t>ERO Pass-Through Fee⁵</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2.3</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2.3</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2.3</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2.3</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2.5</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2.5</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2.5</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2.5</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2.5</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2.5</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2.5</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2.5</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2.5</a:t>
                      </a:r>
                    </a:p>
                  </a:txBody>
                  <a:tcPr marL="9086" marR="9086" marT="9086" marB="0" anchor="ctr">
                    <a:lnL>
                      <a:noFill/>
                    </a:lnL>
                    <a:lnR>
                      <a:noFill/>
                    </a:lnR>
                    <a:lnT>
                      <a:noFill/>
                    </a:lnT>
                    <a:lnB>
                      <a:noFill/>
                    </a:lnB>
                    <a:solidFill>
                      <a:srgbClr val="FFFFFF"/>
                    </a:solidFill>
                  </a:tcPr>
                </a:tc>
                <a:extLst>
                  <a:ext uri="{0D108BD9-81ED-4DB2-BD59-A6C34878D82A}">
                    <a16:rowId xmlns:a16="http://schemas.microsoft.com/office/drawing/2014/main" val="2435485268"/>
                  </a:ext>
                </a:extLst>
              </a:tr>
              <a:tr h="181721">
                <a:tc>
                  <a:txBody>
                    <a:bodyPr/>
                    <a:lstStyle/>
                    <a:p>
                      <a:pPr algn="l" rtl="0" fontAlgn="ctr">
                        <a:buNone/>
                      </a:pPr>
                      <a:r>
                        <a:rPr lang="en-US" sz="900" b="0" i="0" u="none" strike="noStrike">
                          <a:solidFill>
                            <a:srgbClr val="000000"/>
                          </a:solidFill>
                          <a:effectLst/>
                          <a:latin typeface="Times New Roman" panose="02020603050405020304" pitchFamily="18" charset="0"/>
                        </a:rPr>
                        <a:t>ERS Settlement¹</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7.6</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2.1</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2.1</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8.5</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8.5</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8.5</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dirty="0">
                          <a:solidFill>
                            <a:srgbClr val="000000"/>
                          </a:solidFill>
                          <a:effectLst/>
                          <a:latin typeface="Times New Roman" panose="02020603050405020304" pitchFamily="18" charset="0"/>
                        </a:rPr>
                        <a:t>8.5</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1.1</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1.1</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EFEFEF"/>
                    </a:solidFill>
                  </a:tcPr>
                </a:tc>
                <a:extLst>
                  <a:ext uri="{0D108BD9-81ED-4DB2-BD59-A6C34878D82A}">
                    <a16:rowId xmlns:a16="http://schemas.microsoft.com/office/drawing/2014/main" val="2358265211"/>
                  </a:ext>
                </a:extLst>
              </a:tr>
              <a:tr h="181721">
                <a:tc>
                  <a:txBody>
                    <a:bodyPr/>
                    <a:lstStyle/>
                    <a:p>
                      <a:pPr algn="l" rtl="0" fontAlgn="ctr">
                        <a:buNone/>
                      </a:pPr>
                      <a:r>
                        <a:rPr lang="en-US" sz="900" b="0" i="0" u="none" strike="noStrike">
                          <a:solidFill>
                            <a:srgbClr val="000000"/>
                          </a:solidFill>
                          <a:effectLst/>
                          <a:latin typeface="Times New Roman" panose="02020603050405020304" pitchFamily="18" charset="0"/>
                        </a:rPr>
                        <a:t>Firm Fuel Service Settlement</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4.9</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10.2</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10.3</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10.8</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dirty="0">
                          <a:solidFill>
                            <a:srgbClr val="000000"/>
                          </a:solidFill>
                          <a:effectLst/>
                          <a:latin typeface="Times New Roman" panose="02020603050405020304" pitchFamily="18" charset="0"/>
                        </a:rPr>
                        <a:t>6.2</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FFFFFF"/>
                    </a:solidFill>
                  </a:tcPr>
                </a:tc>
                <a:extLst>
                  <a:ext uri="{0D108BD9-81ED-4DB2-BD59-A6C34878D82A}">
                    <a16:rowId xmlns:a16="http://schemas.microsoft.com/office/drawing/2014/main" val="2892781332"/>
                  </a:ext>
                </a:extLst>
              </a:tr>
              <a:tr h="181721">
                <a:tc>
                  <a:txBody>
                    <a:bodyPr/>
                    <a:lstStyle/>
                    <a:p>
                      <a:pPr algn="l" rtl="0" fontAlgn="ctr">
                        <a:buNone/>
                      </a:pPr>
                      <a:r>
                        <a:rPr lang="en-US" sz="900" b="0" i="0" u="none" strike="noStrike">
                          <a:solidFill>
                            <a:srgbClr val="000000"/>
                          </a:solidFill>
                          <a:effectLst/>
                          <a:latin typeface="Times New Roman" panose="02020603050405020304" pitchFamily="18" charset="0"/>
                        </a:rPr>
                        <a:t>High Dispatch Limit Override </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EFEFEF"/>
                    </a:solidFill>
                  </a:tcPr>
                </a:tc>
                <a:extLst>
                  <a:ext uri="{0D108BD9-81ED-4DB2-BD59-A6C34878D82A}">
                    <a16:rowId xmlns:a16="http://schemas.microsoft.com/office/drawing/2014/main" val="4184124970"/>
                  </a:ext>
                </a:extLst>
              </a:tr>
              <a:tr h="181721">
                <a:tc>
                  <a:txBody>
                    <a:bodyPr/>
                    <a:lstStyle/>
                    <a:p>
                      <a:pPr algn="l" rtl="0" fontAlgn="ctr">
                        <a:buNone/>
                      </a:pPr>
                      <a:r>
                        <a:rPr lang="en-US" sz="900" b="0" i="0" u="none" strike="noStrike">
                          <a:solidFill>
                            <a:srgbClr val="000000"/>
                          </a:solidFill>
                          <a:effectLst/>
                          <a:latin typeface="Times New Roman" panose="02020603050405020304" pitchFamily="18" charset="0"/>
                        </a:rPr>
                        <a:t>Non-Zonal Auction Distribution</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-32.5</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-48.8</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-49.1</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-41.3</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-27.7</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-29.1</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dirty="0">
                          <a:solidFill>
                            <a:srgbClr val="000000"/>
                          </a:solidFill>
                          <a:effectLst/>
                          <a:latin typeface="Times New Roman" panose="02020603050405020304" pitchFamily="18" charset="0"/>
                        </a:rPr>
                        <a:t>-48.6</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-50.7</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-45.6</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-42.9</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-21.9</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-26.6</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-23.7</a:t>
                      </a:r>
                    </a:p>
                  </a:txBody>
                  <a:tcPr marL="9086" marR="9086" marT="9086" marB="0" anchor="ctr">
                    <a:lnL>
                      <a:noFill/>
                    </a:lnL>
                    <a:lnR>
                      <a:noFill/>
                    </a:lnR>
                    <a:lnT>
                      <a:noFill/>
                    </a:lnT>
                    <a:lnB>
                      <a:noFill/>
                    </a:lnB>
                    <a:solidFill>
                      <a:srgbClr val="FFFFFF"/>
                    </a:solidFill>
                  </a:tcPr>
                </a:tc>
                <a:extLst>
                  <a:ext uri="{0D108BD9-81ED-4DB2-BD59-A6C34878D82A}">
                    <a16:rowId xmlns:a16="http://schemas.microsoft.com/office/drawing/2014/main" val="1529064402"/>
                  </a:ext>
                </a:extLst>
              </a:tr>
              <a:tr h="181721">
                <a:tc>
                  <a:txBody>
                    <a:bodyPr/>
                    <a:lstStyle/>
                    <a:p>
                      <a:pPr algn="l" rtl="0" fontAlgn="ctr">
                        <a:buNone/>
                      </a:pPr>
                      <a:r>
                        <a:rPr lang="en-US" sz="900" b="0" i="0" u="none" strike="noStrike">
                          <a:solidFill>
                            <a:srgbClr val="000000"/>
                          </a:solidFill>
                          <a:effectLst/>
                          <a:latin typeface="Times New Roman" panose="02020603050405020304" pitchFamily="18" charset="0"/>
                        </a:rPr>
                        <a:t>ORDC Settlement</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0.4</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0.9</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0.7</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1.5</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3.8</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7.7</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3.7</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1.3</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1.1</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1.4</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1.0</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1.1</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2.2</a:t>
                      </a:r>
                    </a:p>
                  </a:txBody>
                  <a:tcPr marL="9086" marR="9086" marT="9086" marB="0" anchor="ctr">
                    <a:lnL>
                      <a:noFill/>
                    </a:lnL>
                    <a:lnR>
                      <a:noFill/>
                    </a:lnR>
                    <a:lnT>
                      <a:noFill/>
                    </a:lnT>
                    <a:lnB>
                      <a:noFill/>
                    </a:lnB>
                    <a:solidFill>
                      <a:srgbClr val="EFEFEF"/>
                    </a:solidFill>
                  </a:tcPr>
                </a:tc>
                <a:extLst>
                  <a:ext uri="{0D108BD9-81ED-4DB2-BD59-A6C34878D82A}">
                    <a16:rowId xmlns:a16="http://schemas.microsoft.com/office/drawing/2014/main" val="2951950900"/>
                  </a:ext>
                </a:extLst>
              </a:tr>
              <a:tr h="181721">
                <a:tc>
                  <a:txBody>
                    <a:bodyPr/>
                    <a:lstStyle/>
                    <a:p>
                      <a:pPr algn="l" rtl="0" fontAlgn="ctr">
                        <a:buNone/>
                      </a:pPr>
                      <a:r>
                        <a:rPr lang="en-US" sz="900" b="0" i="0" u="none" strike="noStrike">
                          <a:solidFill>
                            <a:srgbClr val="000000"/>
                          </a:solidFill>
                          <a:effectLst/>
                          <a:latin typeface="Times New Roman" panose="02020603050405020304" pitchFamily="18" charset="0"/>
                        </a:rPr>
                        <a:t>Revenue Neutrality Total</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15.5</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9.4</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10.2</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17.7</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23.1</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21.9</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dirty="0">
                          <a:solidFill>
                            <a:srgbClr val="000000"/>
                          </a:solidFill>
                          <a:effectLst/>
                          <a:latin typeface="Times New Roman" panose="02020603050405020304" pitchFamily="18" charset="0"/>
                        </a:rPr>
                        <a:t>14.6</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11.9</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13.3</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13.5</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11.9</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9.7</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9.7</a:t>
                      </a:r>
                    </a:p>
                  </a:txBody>
                  <a:tcPr marL="9086" marR="9086" marT="9086" marB="0" anchor="ctr">
                    <a:lnL>
                      <a:noFill/>
                    </a:lnL>
                    <a:lnR>
                      <a:noFill/>
                    </a:lnR>
                    <a:lnT>
                      <a:noFill/>
                    </a:lnT>
                    <a:lnB>
                      <a:noFill/>
                    </a:lnB>
                    <a:solidFill>
                      <a:srgbClr val="FFFFFF"/>
                    </a:solidFill>
                  </a:tcPr>
                </a:tc>
                <a:extLst>
                  <a:ext uri="{0D108BD9-81ED-4DB2-BD59-A6C34878D82A}">
                    <a16:rowId xmlns:a16="http://schemas.microsoft.com/office/drawing/2014/main" val="17245992"/>
                  </a:ext>
                </a:extLst>
              </a:tr>
              <a:tr h="181721">
                <a:tc>
                  <a:txBody>
                    <a:bodyPr/>
                    <a:lstStyle/>
                    <a:p>
                      <a:pPr algn="l" rtl="0" fontAlgn="ctr">
                        <a:buNone/>
                      </a:pPr>
                      <a:r>
                        <a:rPr lang="en-US" sz="900" b="0" i="0" u="none" strike="noStrike" dirty="0">
                          <a:solidFill>
                            <a:srgbClr val="000000"/>
                          </a:solidFill>
                          <a:effectLst/>
                          <a:latin typeface="Times New Roman" panose="02020603050405020304" pitchFamily="18" charset="0"/>
                        </a:rPr>
                        <a:t>RMR/Mobile Gen Settlement</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dirty="0">
                          <a:solidFill>
                            <a:srgbClr val="000000"/>
                          </a:solidFill>
                          <a:effectLst/>
                          <a:latin typeface="Times New Roman" panose="02020603050405020304" pitchFamily="18" charset="0"/>
                        </a:rPr>
                        <a:t>11.0</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4.3</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1.9</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16.8</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8.1</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5.3</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3.1</a:t>
                      </a:r>
                    </a:p>
                  </a:txBody>
                  <a:tcPr marL="9086" marR="9086" marT="9086" marB="0" anchor="ctr">
                    <a:lnL>
                      <a:noFill/>
                    </a:lnL>
                    <a:lnR>
                      <a:noFill/>
                    </a:lnR>
                    <a:lnT>
                      <a:noFill/>
                    </a:lnT>
                    <a:lnB>
                      <a:noFill/>
                    </a:lnB>
                    <a:solidFill>
                      <a:srgbClr val="EFEFEF"/>
                    </a:solidFill>
                  </a:tcPr>
                </a:tc>
                <a:extLst>
                  <a:ext uri="{0D108BD9-81ED-4DB2-BD59-A6C34878D82A}">
                    <a16:rowId xmlns:a16="http://schemas.microsoft.com/office/drawing/2014/main" val="1045547834"/>
                  </a:ext>
                </a:extLst>
              </a:tr>
              <a:tr h="181721">
                <a:tc>
                  <a:txBody>
                    <a:bodyPr/>
                    <a:lstStyle/>
                    <a:p>
                      <a:pPr algn="l" rtl="0" fontAlgn="ctr">
                        <a:buNone/>
                      </a:pPr>
                      <a:r>
                        <a:rPr lang="en-US" sz="900" b="0" i="0" u="none" strike="noStrike">
                          <a:solidFill>
                            <a:srgbClr val="000000"/>
                          </a:solidFill>
                          <a:effectLst/>
                          <a:latin typeface="Times New Roman" panose="02020603050405020304" pitchFamily="18" charset="0"/>
                        </a:rPr>
                        <a:t>RUC Settlement</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-0.1</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-0.2</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-1.8</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-0.1</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-0.7</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-1.1</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-0.4</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-1.0</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-0.6</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-0.2</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-0.2</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-0.1</a:t>
                      </a:r>
                    </a:p>
                  </a:txBody>
                  <a:tcPr marL="9086" marR="9086" marT="9086" marB="0" anchor="ctr">
                    <a:lnL>
                      <a:noFill/>
                    </a:lnL>
                    <a:lnR>
                      <a:noFill/>
                    </a:lnR>
                    <a:lnT>
                      <a:noFill/>
                    </a:lnT>
                    <a:lnB>
                      <a:noFill/>
                    </a:lnB>
                    <a:solidFill>
                      <a:srgbClr val="FFFFFF"/>
                    </a:solidFill>
                  </a:tcPr>
                </a:tc>
                <a:extLst>
                  <a:ext uri="{0D108BD9-81ED-4DB2-BD59-A6C34878D82A}">
                    <a16:rowId xmlns:a16="http://schemas.microsoft.com/office/drawing/2014/main" val="3572312959"/>
                  </a:ext>
                </a:extLst>
              </a:tr>
              <a:tr h="181721">
                <a:tc>
                  <a:txBody>
                    <a:bodyPr/>
                    <a:lstStyle/>
                    <a:p>
                      <a:pPr algn="l" rtl="0" fontAlgn="ctr">
                        <a:buNone/>
                      </a:pPr>
                      <a:r>
                        <a:rPr lang="en-US" sz="900" b="0" i="0" u="none" strike="noStrike">
                          <a:solidFill>
                            <a:srgbClr val="000000"/>
                          </a:solidFill>
                          <a:effectLst/>
                          <a:latin typeface="Times New Roman" panose="02020603050405020304" pitchFamily="18" charset="0"/>
                        </a:rPr>
                        <a:t>Voltage Services Settlement</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dirty="0">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EFEFEF"/>
                    </a:solidFill>
                  </a:tcPr>
                </a:tc>
                <a:extLst>
                  <a:ext uri="{0D108BD9-81ED-4DB2-BD59-A6C34878D82A}">
                    <a16:rowId xmlns:a16="http://schemas.microsoft.com/office/drawing/2014/main" val="1107094385"/>
                  </a:ext>
                </a:extLst>
              </a:tr>
              <a:tr h="181721">
                <a:tc>
                  <a:txBody>
                    <a:bodyPr/>
                    <a:lstStyle/>
                    <a:p>
                      <a:pPr algn="l" fontAlgn="b">
                        <a:buNone/>
                      </a:pPr>
                      <a:r>
                        <a:rPr lang="en-US" sz="900" b="0" i="0" u="none" strike="noStrike" dirty="0">
                          <a:solidFill>
                            <a:srgbClr val="000000"/>
                          </a:solidFill>
                          <a:effectLst/>
                          <a:latin typeface="Times New Roman" panose="02020603050405020304" pitchFamily="18" charset="0"/>
                        </a:rPr>
                        <a:t>Misc Settlement</a:t>
                      </a:r>
                      <a:r>
                        <a:rPr lang="en-US" sz="900" b="0" i="0" u="none" strike="noStrike" baseline="30000" dirty="0">
                          <a:solidFill>
                            <a:srgbClr val="000000"/>
                          </a:solidFill>
                          <a:effectLst/>
                          <a:latin typeface="Times New Roman" panose="02020603050405020304" pitchFamily="18" charset="0"/>
                        </a:rPr>
                        <a:t>6</a:t>
                      </a:r>
                      <a:endParaRPr lang="en-US" sz="900" b="0" i="0" u="none" strike="noStrike" dirty="0">
                        <a:solidFill>
                          <a:srgbClr val="000000"/>
                        </a:solidFill>
                        <a:effectLst/>
                        <a:latin typeface="Times New Roman" panose="02020603050405020304" pitchFamily="18" charset="0"/>
                      </a:endParaRPr>
                    </a:p>
                  </a:txBody>
                  <a:tcPr marL="9086" marR="9086" marT="9086" marB="0" anchor="b">
                    <a:lnL>
                      <a:noFill/>
                    </a:lnL>
                    <a:lnR>
                      <a:noFill/>
                    </a:lnR>
                    <a:lnT>
                      <a:noFill/>
                    </a:lnT>
                    <a:lnB>
                      <a:noFill/>
                    </a:lnB>
                    <a:no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dirty="0">
                          <a:solidFill>
                            <a:srgbClr val="000000"/>
                          </a:solidFill>
                          <a:effectLst/>
                          <a:latin typeface="Times New Roman" panose="02020603050405020304" pitchFamily="18" charset="0"/>
                        </a:rPr>
                        <a:t>0.4</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dirty="0">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0.0</a:t>
                      </a:r>
                    </a:p>
                  </a:txBody>
                  <a:tcPr marL="9086" marR="9086" marT="9086" marB="0" anchor="ctr">
                    <a:lnL>
                      <a:noFill/>
                    </a:lnL>
                    <a:lnR>
                      <a:noFill/>
                    </a:lnR>
                    <a:lnT>
                      <a:noFill/>
                    </a:lnT>
                    <a:lnB>
                      <a:noFill/>
                    </a:lnB>
                    <a:solidFill>
                      <a:srgbClr val="FFFFFF"/>
                    </a:solidFill>
                  </a:tcPr>
                </a:tc>
                <a:extLst>
                  <a:ext uri="{0D108BD9-81ED-4DB2-BD59-A6C34878D82A}">
                    <a16:rowId xmlns:a16="http://schemas.microsoft.com/office/drawing/2014/main" val="3578190950"/>
                  </a:ext>
                </a:extLst>
              </a:tr>
              <a:tr h="190807">
                <a:tc>
                  <a:txBody>
                    <a:bodyPr/>
                    <a:lstStyle/>
                    <a:p>
                      <a:pPr algn="l" rtl="0" fontAlgn="ctr">
                        <a:buNone/>
                      </a:pPr>
                      <a:r>
                        <a:rPr lang="en-US" sz="900" b="0" i="0" u="none" strike="noStrike">
                          <a:solidFill>
                            <a:srgbClr val="000000"/>
                          </a:solidFill>
                          <a:effectLst/>
                          <a:latin typeface="Times New Roman" panose="02020603050405020304" pitchFamily="18" charset="0"/>
                        </a:rPr>
                        <a:t>Zonal Auction Distribution²</a:t>
                      </a:r>
                    </a:p>
                  </a:txBody>
                  <a:tcPr marL="9086" marR="9086" marT="9086" marB="0" anchor="ctr">
                    <a:lnL>
                      <a:noFill/>
                    </a:lnL>
                    <a:lnR>
                      <a:noFill/>
                    </a:lnR>
                    <a:lnT>
                      <a:noFill/>
                    </a:lnT>
                    <a:lnB w="12700" cap="flat" cmpd="sng" algn="ctr">
                      <a:solidFill>
                        <a:srgbClr val="000000"/>
                      </a:solidFill>
                      <a:prstDash val="solid"/>
                      <a:round/>
                      <a:headEnd type="none" w="med" len="med"/>
                      <a:tailEnd type="none" w="med" len="med"/>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-98.4</a:t>
                      </a:r>
                    </a:p>
                  </a:txBody>
                  <a:tcPr marL="9086" marR="9086" marT="9086" marB="0" anchor="ctr">
                    <a:lnL>
                      <a:noFill/>
                    </a:lnL>
                    <a:lnR>
                      <a:noFill/>
                    </a:lnR>
                    <a:lnT>
                      <a:noFill/>
                    </a:lnT>
                    <a:lnB w="12700" cap="flat" cmpd="sng" algn="ctr">
                      <a:solidFill>
                        <a:srgbClr val="000000"/>
                      </a:solidFill>
                      <a:prstDash val="solid"/>
                      <a:round/>
                      <a:headEnd type="none" w="med" len="med"/>
                      <a:tailEnd type="none" w="med" len="med"/>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-95.6</a:t>
                      </a:r>
                    </a:p>
                  </a:txBody>
                  <a:tcPr marL="9086" marR="9086" marT="9086" marB="0" anchor="ctr">
                    <a:lnL>
                      <a:noFill/>
                    </a:lnL>
                    <a:lnR>
                      <a:noFill/>
                    </a:lnR>
                    <a:lnT>
                      <a:noFill/>
                    </a:lnT>
                    <a:lnB w="12700" cap="flat" cmpd="sng" algn="ctr">
                      <a:solidFill>
                        <a:srgbClr val="000000"/>
                      </a:solidFill>
                      <a:prstDash val="solid"/>
                      <a:round/>
                      <a:headEnd type="none" w="med" len="med"/>
                      <a:tailEnd type="none" w="med" len="med"/>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-84.0</a:t>
                      </a:r>
                    </a:p>
                  </a:txBody>
                  <a:tcPr marL="9086" marR="9086" marT="9086" marB="0" anchor="ctr">
                    <a:lnL>
                      <a:noFill/>
                    </a:lnL>
                    <a:lnR>
                      <a:noFill/>
                    </a:lnR>
                    <a:lnT>
                      <a:noFill/>
                    </a:lnT>
                    <a:lnB w="12700" cap="flat" cmpd="sng" algn="ctr">
                      <a:solidFill>
                        <a:srgbClr val="000000"/>
                      </a:solidFill>
                      <a:prstDash val="solid"/>
                      <a:round/>
                      <a:headEnd type="none" w="med" len="med"/>
                      <a:tailEnd type="none" w="med" len="med"/>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-96.5</a:t>
                      </a:r>
                    </a:p>
                  </a:txBody>
                  <a:tcPr marL="9086" marR="9086" marT="9086" marB="0" anchor="ctr">
                    <a:lnL>
                      <a:noFill/>
                    </a:lnL>
                    <a:lnR>
                      <a:noFill/>
                    </a:lnR>
                    <a:lnT>
                      <a:noFill/>
                    </a:lnT>
                    <a:lnB w="12700" cap="flat" cmpd="sng" algn="ctr">
                      <a:solidFill>
                        <a:srgbClr val="000000"/>
                      </a:solidFill>
                      <a:prstDash val="solid"/>
                      <a:round/>
                      <a:headEnd type="none" w="med" len="med"/>
                      <a:tailEnd type="none" w="med" len="med"/>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-109.8</a:t>
                      </a:r>
                    </a:p>
                  </a:txBody>
                  <a:tcPr marL="9086" marR="9086" marT="9086" marB="0" anchor="ctr">
                    <a:lnL>
                      <a:noFill/>
                    </a:lnL>
                    <a:lnR>
                      <a:noFill/>
                    </a:lnR>
                    <a:lnT>
                      <a:noFill/>
                    </a:lnT>
                    <a:lnB w="12700" cap="flat" cmpd="sng" algn="ctr">
                      <a:solidFill>
                        <a:srgbClr val="000000"/>
                      </a:solidFill>
                      <a:prstDash val="solid"/>
                      <a:round/>
                      <a:headEnd type="none" w="med" len="med"/>
                      <a:tailEnd type="none" w="med" len="med"/>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-100.8</a:t>
                      </a:r>
                    </a:p>
                  </a:txBody>
                  <a:tcPr marL="9086" marR="9086" marT="9086" marB="0" anchor="ctr">
                    <a:lnL>
                      <a:noFill/>
                    </a:lnL>
                    <a:lnR>
                      <a:noFill/>
                    </a:lnR>
                    <a:lnT>
                      <a:noFill/>
                    </a:lnT>
                    <a:lnB w="12700" cap="flat" cmpd="sng" algn="ctr">
                      <a:solidFill>
                        <a:srgbClr val="000000"/>
                      </a:solidFill>
                      <a:prstDash val="solid"/>
                      <a:round/>
                      <a:headEnd type="none" w="med" len="med"/>
                      <a:tailEnd type="none" w="med" len="med"/>
                    </a:lnB>
                    <a:solidFill>
                      <a:srgbClr val="EFEFEF"/>
                    </a:solidFill>
                  </a:tcPr>
                </a:tc>
                <a:tc>
                  <a:txBody>
                    <a:bodyPr/>
                    <a:lstStyle/>
                    <a:p>
                      <a:pPr algn="ctr" rtl="0" fontAlgn="ctr">
                        <a:buNone/>
                      </a:pPr>
                      <a:r>
                        <a:rPr lang="en-US" sz="900" b="0" i="0" u="none" strike="noStrike" dirty="0">
                          <a:solidFill>
                            <a:srgbClr val="000000"/>
                          </a:solidFill>
                          <a:effectLst/>
                          <a:latin typeface="Times New Roman" panose="02020603050405020304" pitchFamily="18" charset="0"/>
                        </a:rPr>
                        <a:t>-117.7</a:t>
                      </a:r>
                    </a:p>
                  </a:txBody>
                  <a:tcPr marL="9086" marR="9086" marT="9086" marB="0" anchor="ctr">
                    <a:lnL>
                      <a:noFill/>
                    </a:lnL>
                    <a:lnR>
                      <a:noFill/>
                    </a:lnR>
                    <a:lnT>
                      <a:noFill/>
                    </a:lnT>
                    <a:lnB w="12700" cap="flat" cmpd="sng" algn="ctr">
                      <a:solidFill>
                        <a:srgbClr val="000000"/>
                      </a:solidFill>
                      <a:prstDash val="solid"/>
                      <a:round/>
                      <a:headEnd type="none" w="med" len="med"/>
                      <a:tailEnd type="none" w="med" len="med"/>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-108.5</a:t>
                      </a:r>
                    </a:p>
                  </a:txBody>
                  <a:tcPr marL="9086" marR="9086" marT="9086" marB="0" anchor="ctr">
                    <a:lnL>
                      <a:noFill/>
                    </a:lnL>
                    <a:lnR>
                      <a:noFill/>
                    </a:lnR>
                    <a:lnT>
                      <a:noFill/>
                    </a:lnT>
                    <a:lnB w="12700" cap="flat" cmpd="sng" algn="ctr">
                      <a:solidFill>
                        <a:srgbClr val="000000"/>
                      </a:solidFill>
                      <a:prstDash val="solid"/>
                      <a:round/>
                      <a:headEnd type="none" w="med" len="med"/>
                      <a:tailEnd type="none" w="med" len="med"/>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-116.2</a:t>
                      </a:r>
                    </a:p>
                  </a:txBody>
                  <a:tcPr marL="9086" marR="9086" marT="9086" marB="0" anchor="ctr">
                    <a:lnL>
                      <a:noFill/>
                    </a:lnL>
                    <a:lnR>
                      <a:noFill/>
                    </a:lnR>
                    <a:lnT>
                      <a:noFill/>
                    </a:lnT>
                    <a:lnB w="12700" cap="flat" cmpd="sng" algn="ctr">
                      <a:solidFill>
                        <a:srgbClr val="000000"/>
                      </a:solidFill>
                      <a:prstDash val="solid"/>
                      <a:round/>
                      <a:headEnd type="none" w="med" len="med"/>
                      <a:tailEnd type="none" w="med" len="med"/>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-126.8</a:t>
                      </a:r>
                    </a:p>
                  </a:txBody>
                  <a:tcPr marL="9086" marR="9086" marT="9086" marB="0" anchor="ctr">
                    <a:lnL>
                      <a:noFill/>
                    </a:lnL>
                    <a:lnR>
                      <a:noFill/>
                    </a:lnR>
                    <a:lnT>
                      <a:noFill/>
                    </a:lnT>
                    <a:lnB w="12700" cap="flat" cmpd="sng" algn="ctr">
                      <a:solidFill>
                        <a:srgbClr val="000000"/>
                      </a:solidFill>
                      <a:prstDash val="solid"/>
                      <a:round/>
                      <a:headEnd type="none" w="med" len="med"/>
                      <a:tailEnd type="none" w="med" len="med"/>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-138.2</a:t>
                      </a:r>
                    </a:p>
                  </a:txBody>
                  <a:tcPr marL="9086" marR="9086" marT="9086" marB="0" anchor="ctr">
                    <a:lnL>
                      <a:noFill/>
                    </a:lnL>
                    <a:lnR>
                      <a:noFill/>
                    </a:lnR>
                    <a:lnT>
                      <a:noFill/>
                    </a:lnT>
                    <a:lnB w="12700" cap="flat" cmpd="sng" algn="ctr">
                      <a:solidFill>
                        <a:srgbClr val="000000"/>
                      </a:solidFill>
                      <a:prstDash val="solid"/>
                      <a:round/>
                      <a:headEnd type="none" w="med" len="med"/>
                      <a:tailEnd type="none" w="med" len="med"/>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-138.8</a:t>
                      </a:r>
                    </a:p>
                  </a:txBody>
                  <a:tcPr marL="9086" marR="9086" marT="9086" marB="0" anchor="ctr">
                    <a:lnL>
                      <a:noFill/>
                    </a:lnL>
                    <a:lnR>
                      <a:noFill/>
                    </a:lnR>
                    <a:lnT>
                      <a:noFill/>
                    </a:lnT>
                    <a:lnB w="12700" cap="flat" cmpd="sng" algn="ctr">
                      <a:solidFill>
                        <a:srgbClr val="000000"/>
                      </a:solidFill>
                      <a:prstDash val="solid"/>
                      <a:round/>
                      <a:headEnd type="none" w="med" len="med"/>
                      <a:tailEnd type="none" w="med" len="med"/>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-110.1</a:t>
                      </a:r>
                    </a:p>
                  </a:txBody>
                  <a:tcPr marL="9086" marR="9086" marT="9086" marB="0" anchor="ctr">
                    <a:lnL>
                      <a:noFill/>
                    </a:lnL>
                    <a:lnR>
                      <a:noFill/>
                    </a:lnR>
                    <a:lnT>
                      <a:noFill/>
                    </a:lnT>
                    <a:lnB w="12700" cap="flat" cmpd="sng" algn="ctr">
                      <a:solidFill>
                        <a:srgbClr val="000000"/>
                      </a:solidFill>
                      <a:prstDash val="solid"/>
                      <a:round/>
                      <a:headEnd type="none" w="med" len="med"/>
                      <a:tailEnd type="none" w="med" len="med"/>
                    </a:lnB>
                    <a:solidFill>
                      <a:srgbClr val="EFEFEF"/>
                    </a:solidFill>
                  </a:tcPr>
                </a:tc>
                <a:extLst>
                  <a:ext uri="{0D108BD9-81ED-4DB2-BD59-A6C34878D82A}">
                    <a16:rowId xmlns:a16="http://schemas.microsoft.com/office/drawing/2014/main" val="899806084"/>
                  </a:ext>
                </a:extLst>
              </a:tr>
              <a:tr h="181721">
                <a:tc>
                  <a:txBody>
                    <a:bodyPr/>
                    <a:lstStyle/>
                    <a:p>
                      <a:pPr algn="l" rtl="0" fontAlgn="ctr">
                        <a:buNone/>
                      </a:pPr>
                      <a:r>
                        <a:rPr lang="en-US" sz="900" b="0" i="0" u="none" strike="noStrike">
                          <a:solidFill>
                            <a:srgbClr val="000000"/>
                          </a:solidFill>
                          <a:effectLst/>
                          <a:latin typeface="Times New Roman" panose="02020603050405020304" pitchFamily="18" charset="0"/>
                        </a:rPr>
                        <a:t>Total Allocation to Load</a:t>
                      </a:r>
                    </a:p>
                  </a:txBody>
                  <a:tcPr marL="9086" marR="9086" marT="9086"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rtl="0" fontAlgn="ctr">
                        <a:buNone/>
                      </a:pPr>
                      <a:r>
                        <a:rPr lang="en-US" sz="900" b="0" i="0" u="none" strike="noStrike" dirty="0">
                          <a:solidFill>
                            <a:srgbClr val="000000"/>
                          </a:solidFill>
                          <a:effectLst/>
                          <a:latin typeface="Times New Roman" panose="02020603050405020304" pitchFamily="18" charset="0"/>
                        </a:rPr>
                        <a:t>-85.4</a:t>
                      </a:r>
                    </a:p>
                  </a:txBody>
                  <a:tcPr marL="9086" marR="9086" marT="9086"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rtl="0" fontAlgn="ctr">
                        <a:buNone/>
                      </a:pPr>
                      <a:r>
                        <a:rPr lang="en-US" sz="900" b="0" i="0" u="none" strike="noStrike" dirty="0">
                          <a:solidFill>
                            <a:srgbClr val="000000"/>
                          </a:solidFill>
                          <a:effectLst/>
                          <a:latin typeface="Times New Roman" panose="02020603050405020304" pitchFamily="18" charset="0"/>
                        </a:rPr>
                        <a:t>-87.0</a:t>
                      </a:r>
                    </a:p>
                  </a:txBody>
                  <a:tcPr marL="9086" marR="9086" marT="9086"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rtl="0" fontAlgn="ctr">
                        <a:buNone/>
                      </a:pPr>
                      <a:r>
                        <a:rPr lang="en-US" sz="900" b="0" i="0" u="none" strike="noStrike" dirty="0">
                          <a:solidFill>
                            <a:srgbClr val="000000"/>
                          </a:solidFill>
                          <a:effectLst/>
                          <a:latin typeface="Times New Roman" panose="02020603050405020304" pitchFamily="18" charset="0"/>
                        </a:rPr>
                        <a:t>-102.6</a:t>
                      </a:r>
                    </a:p>
                  </a:txBody>
                  <a:tcPr marL="9086" marR="9086" marT="9086"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rtl="0" fontAlgn="ctr">
                        <a:buNone/>
                      </a:pPr>
                      <a:r>
                        <a:rPr lang="en-US" sz="900" b="0" i="0" u="none" strike="noStrike" dirty="0">
                          <a:solidFill>
                            <a:srgbClr val="000000"/>
                          </a:solidFill>
                          <a:effectLst/>
                          <a:latin typeface="Times New Roman" panose="02020603050405020304" pitchFamily="18" charset="0"/>
                        </a:rPr>
                        <a:t>-81.2</a:t>
                      </a:r>
                    </a:p>
                  </a:txBody>
                  <a:tcPr marL="9086" marR="9086" marT="9086"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rtl="0" fontAlgn="ctr">
                        <a:buNone/>
                      </a:pPr>
                      <a:r>
                        <a:rPr lang="en-US" sz="900" b="0" i="0" u="none" strike="noStrike" dirty="0">
                          <a:solidFill>
                            <a:srgbClr val="000000"/>
                          </a:solidFill>
                          <a:effectLst/>
                          <a:latin typeface="Times New Roman" panose="02020603050405020304" pitchFamily="18" charset="0"/>
                        </a:rPr>
                        <a:t>-95.9</a:t>
                      </a:r>
                    </a:p>
                  </a:txBody>
                  <a:tcPr marL="9086" marR="9086" marT="9086"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rtl="0" fontAlgn="ctr">
                        <a:buNone/>
                      </a:pPr>
                      <a:r>
                        <a:rPr lang="en-US" sz="900" b="0" i="0" u="none" strike="noStrike" dirty="0">
                          <a:solidFill>
                            <a:srgbClr val="000000"/>
                          </a:solidFill>
                          <a:effectLst/>
                          <a:latin typeface="Times New Roman" panose="02020603050405020304" pitchFamily="18" charset="0"/>
                        </a:rPr>
                        <a:t>-74.8</a:t>
                      </a:r>
                    </a:p>
                  </a:txBody>
                  <a:tcPr marL="9086" marR="9086" marT="9086"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rtl="0" fontAlgn="ctr">
                        <a:buNone/>
                      </a:pPr>
                      <a:r>
                        <a:rPr lang="en-US" sz="900" b="0" i="0" u="none" strike="noStrike" dirty="0">
                          <a:solidFill>
                            <a:srgbClr val="000000"/>
                          </a:solidFill>
                          <a:effectLst/>
                          <a:latin typeface="Times New Roman" panose="02020603050405020304" pitchFamily="18" charset="0"/>
                        </a:rPr>
                        <a:t>-91.6</a:t>
                      </a:r>
                    </a:p>
                  </a:txBody>
                  <a:tcPr marL="9086" marR="9086" marT="9086"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rtl="0" fontAlgn="ctr">
                        <a:buNone/>
                      </a:pPr>
                      <a:r>
                        <a:rPr lang="en-US" sz="900" b="0" i="0" u="none" strike="noStrike" dirty="0">
                          <a:solidFill>
                            <a:srgbClr val="000000"/>
                          </a:solidFill>
                          <a:effectLst/>
                          <a:latin typeface="Times New Roman" panose="02020603050405020304" pitchFamily="18" charset="0"/>
                        </a:rPr>
                        <a:t>-119.7</a:t>
                      </a:r>
                    </a:p>
                  </a:txBody>
                  <a:tcPr marL="9086" marR="9086" marT="9086"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rtl="0" fontAlgn="ctr">
                        <a:buNone/>
                      </a:pPr>
                      <a:r>
                        <a:rPr lang="en-US" sz="900" b="0" i="0" u="none" strike="noStrike" dirty="0">
                          <a:solidFill>
                            <a:srgbClr val="000000"/>
                          </a:solidFill>
                          <a:effectLst/>
                          <a:latin typeface="Times New Roman" panose="02020603050405020304" pitchFamily="18" charset="0"/>
                        </a:rPr>
                        <a:t>-104.5</a:t>
                      </a:r>
                    </a:p>
                  </a:txBody>
                  <a:tcPr marL="9086" marR="9086" marT="9086"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rtl="0" fontAlgn="ctr">
                        <a:buNone/>
                      </a:pPr>
                      <a:r>
                        <a:rPr lang="en-US" sz="900" b="0" i="0" u="none" strike="noStrike" dirty="0">
                          <a:solidFill>
                            <a:srgbClr val="000000"/>
                          </a:solidFill>
                          <a:effectLst/>
                          <a:latin typeface="Times New Roman" panose="02020603050405020304" pitchFamily="18" charset="0"/>
                        </a:rPr>
                        <a:t>-127.2</a:t>
                      </a:r>
                    </a:p>
                  </a:txBody>
                  <a:tcPr marL="9086" marR="9086" marT="9086"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rtl="0" fontAlgn="ctr">
                        <a:buNone/>
                      </a:pPr>
                      <a:r>
                        <a:rPr lang="en-US" sz="900" b="0" i="0" u="none" strike="noStrike" dirty="0">
                          <a:solidFill>
                            <a:srgbClr val="000000"/>
                          </a:solidFill>
                          <a:effectLst/>
                          <a:latin typeface="Times New Roman" panose="02020603050405020304" pitchFamily="18" charset="0"/>
                        </a:rPr>
                        <a:t>-126.6</a:t>
                      </a:r>
                    </a:p>
                  </a:txBody>
                  <a:tcPr marL="9086" marR="9086" marT="9086"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rtl="0" fontAlgn="ctr">
                        <a:buNone/>
                      </a:pPr>
                      <a:r>
                        <a:rPr lang="en-US" sz="900" b="0" i="0" u="none" strike="noStrike" dirty="0">
                          <a:solidFill>
                            <a:srgbClr val="000000"/>
                          </a:solidFill>
                          <a:effectLst/>
                          <a:latin typeface="Times New Roman" panose="02020603050405020304" pitchFamily="18" charset="0"/>
                        </a:rPr>
                        <a:t>-137.6</a:t>
                      </a:r>
                    </a:p>
                  </a:txBody>
                  <a:tcPr marL="9086" marR="9086" marT="9086"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rtl="0" fontAlgn="ctr">
                        <a:buNone/>
                      </a:pPr>
                      <a:r>
                        <a:rPr lang="en-US" sz="900" b="0" i="0" u="none" strike="noStrike" dirty="0">
                          <a:solidFill>
                            <a:srgbClr val="000000"/>
                          </a:solidFill>
                          <a:effectLst/>
                          <a:latin typeface="Times New Roman" panose="02020603050405020304" pitchFamily="18" charset="0"/>
                        </a:rPr>
                        <a:t>-107.7</a:t>
                      </a:r>
                    </a:p>
                  </a:txBody>
                  <a:tcPr marL="9086" marR="9086" marT="9086"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1796488610"/>
                  </a:ext>
                </a:extLst>
              </a:tr>
              <a:tr h="190807">
                <a:tc>
                  <a:txBody>
                    <a:bodyPr/>
                    <a:lstStyle/>
                    <a:p>
                      <a:pPr algn="l" rtl="0" fontAlgn="ctr">
                        <a:buNone/>
                      </a:pPr>
                      <a:r>
                        <a:rPr lang="en-US" sz="900" b="0" i="0" u="none" strike="noStrike">
                          <a:solidFill>
                            <a:srgbClr val="000000"/>
                          </a:solidFill>
                          <a:effectLst/>
                          <a:latin typeface="Times New Roman" panose="02020603050405020304" pitchFamily="18" charset="0"/>
                        </a:rPr>
                        <a:t>Adjusted Metered Load (TWh)</a:t>
                      </a:r>
                    </a:p>
                  </a:txBody>
                  <a:tcPr marL="9086" marR="9086" marT="9086" marB="0" anchor="ctr">
                    <a:lnL>
                      <a:noFill/>
                    </a:lnL>
                    <a:lnR>
                      <a:noFill/>
                    </a:lnR>
                    <a:lnT>
                      <a:noFill/>
                    </a:lnT>
                    <a:lnB w="12700" cap="flat" cmpd="sng" algn="ctr">
                      <a:solidFill>
                        <a:srgbClr val="000000"/>
                      </a:solidFill>
                      <a:prstDash val="solid"/>
                      <a:round/>
                      <a:headEnd type="none" w="med" len="med"/>
                      <a:tailEnd type="none" w="med" len="med"/>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41.1</a:t>
                      </a:r>
                    </a:p>
                  </a:txBody>
                  <a:tcPr marL="9086" marR="9086" marT="9086" marB="0" anchor="ctr">
                    <a:lnL>
                      <a:noFill/>
                    </a:lnL>
                    <a:lnR>
                      <a:noFill/>
                    </a:lnR>
                    <a:lnT>
                      <a:noFill/>
                    </a:lnT>
                    <a:lnB w="12700" cap="flat" cmpd="sng" algn="ctr">
                      <a:solidFill>
                        <a:srgbClr val="000000"/>
                      </a:solidFill>
                      <a:prstDash val="solid"/>
                      <a:round/>
                      <a:headEnd type="none" w="med" len="med"/>
                      <a:tailEnd type="none" w="med" len="med"/>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39.4</a:t>
                      </a:r>
                    </a:p>
                  </a:txBody>
                  <a:tcPr marL="9086" marR="9086" marT="9086" marB="0" anchor="ctr">
                    <a:lnL>
                      <a:noFill/>
                    </a:lnL>
                    <a:lnR>
                      <a:noFill/>
                    </a:lnR>
                    <a:lnT>
                      <a:noFill/>
                    </a:lnT>
                    <a:lnB w="12700" cap="flat" cmpd="sng" algn="ctr">
                      <a:solidFill>
                        <a:srgbClr val="000000"/>
                      </a:solidFill>
                      <a:prstDash val="solid"/>
                      <a:round/>
                      <a:headEnd type="none" w="med" len="med"/>
                      <a:tailEnd type="none" w="med" len="med"/>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33.8</a:t>
                      </a:r>
                    </a:p>
                  </a:txBody>
                  <a:tcPr marL="9086" marR="9086" marT="9086" marB="0" anchor="ctr">
                    <a:lnL>
                      <a:noFill/>
                    </a:lnL>
                    <a:lnR>
                      <a:noFill/>
                    </a:lnR>
                    <a:lnT>
                      <a:noFill/>
                    </a:lnT>
                    <a:lnB w="12700" cap="flat" cmpd="sng" algn="ctr">
                      <a:solidFill>
                        <a:srgbClr val="000000"/>
                      </a:solidFill>
                      <a:prstDash val="solid"/>
                      <a:round/>
                      <a:headEnd type="none" w="med" len="med"/>
                      <a:tailEnd type="none" w="med" len="med"/>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34.9</a:t>
                      </a:r>
                    </a:p>
                  </a:txBody>
                  <a:tcPr marL="9086" marR="9086" marT="9086" marB="0" anchor="ctr">
                    <a:lnL>
                      <a:noFill/>
                    </a:lnL>
                    <a:lnR>
                      <a:noFill/>
                    </a:lnR>
                    <a:lnT>
                      <a:noFill/>
                    </a:lnT>
                    <a:lnB w="12700" cap="flat" cmpd="sng" algn="ctr">
                      <a:solidFill>
                        <a:srgbClr val="000000"/>
                      </a:solidFill>
                      <a:prstDash val="solid"/>
                      <a:round/>
                      <a:headEnd type="none" w="med" len="med"/>
                      <a:tailEnd type="none" w="med" len="med"/>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40.6</a:t>
                      </a:r>
                    </a:p>
                  </a:txBody>
                  <a:tcPr marL="9086" marR="9086" marT="9086" marB="0" anchor="ctr">
                    <a:lnL>
                      <a:noFill/>
                    </a:lnL>
                    <a:lnR>
                      <a:noFill/>
                    </a:lnR>
                    <a:lnT>
                      <a:noFill/>
                    </a:lnT>
                    <a:lnB w="12700" cap="flat" cmpd="sng" algn="ctr">
                      <a:solidFill>
                        <a:srgbClr val="000000"/>
                      </a:solidFill>
                      <a:prstDash val="solid"/>
                      <a:round/>
                      <a:headEnd type="none" w="med" len="med"/>
                      <a:tailEnd type="none" w="med" len="med"/>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34.8</a:t>
                      </a:r>
                    </a:p>
                  </a:txBody>
                  <a:tcPr marL="9086" marR="9086" marT="9086" marB="0" anchor="ctr">
                    <a:lnL>
                      <a:noFill/>
                    </a:lnL>
                    <a:lnR>
                      <a:noFill/>
                    </a:lnR>
                    <a:lnT>
                      <a:noFill/>
                    </a:lnT>
                    <a:lnB w="12700" cap="flat" cmpd="sng" algn="ctr">
                      <a:solidFill>
                        <a:srgbClr val="000000"/>
                      </a:solidFill>
                      <a:prstDash val="solid"/>
                      <a:round/>
                      <a:headEnd type="none" w="med" len="med"/>
                      <a:tailEnd type="none" w="med" len="med"/>
                    </a:lnB>
                    <a:solidFill>
                      <a:srgbClr val="EFEFEF"/>
                    </a:solidFill>
                  </a:tcPr>
                </a:tc>
                <a:tc>
                  <a:txBody>
                    <a:bodyPr/>
                    <a:lstStyle/>
                    <a:p>
                      <a:pPr algn="ctr" rtl="0" fontAlgn="ctr">
                        <a:buNone/>
                      </a:pPr>
                      <a:r>
                        <a:rPr lang="en-US" sz="900" b="0" i="0" u="none" strike="noStrike" dirty="0">
                          <a:solidFill>
                            <a:srgbClr val="000000"/>
                          </a:solidFill>
                          <a:effectLst/>
                          <a:latin typeface="Times New Roman" panose="02020603050405020304" pitchFamily="18" charset="0"/>
                        </a:rPr>
                        <a:t>34.8</a:t>
                      </a:r>
                    </a:p>
                  </a:txBody>
                  <a:tcPr marL="9086" marR="9086" marT="9086" marB="0" anchor="ctr">
                    <a:lnL>
                      <a:noFill/>
                    </a:lnL>
                    <a:lnR>
                      <a:noFill/>
                    </a:lnR>
                    <a:lnT>
                      <a:noFill/>
                    </a:lnT>
                    <a:lnB w="12700" cap="flat" cmpd="sng" algn="ctr">
                      <a:solidFill>
                        <a:srgbClr val="000000"/>
                      </a:solidFill>
                      <a:prstDash val="solid"/>
                      <a:round/>
                      <a:headEnd type="none" w="med" len="med"/>
                      <a:tailEnd type="none" w="med" len="med"/>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36.6</a:t>
                      </a:r>
                    </a:p>
                  </a:txBody>
                  <a:tcPr marL="9086" marR="9086" marT="9086" marB="0" anchor="ctr">
                    <a:lnL>
                      <a:noFill/>
                    </a:lnL>
                    <a:lnR>
                      <a:noFill/>
                    </a:lnR>
                    <a:lnT>
                      <a:noFill/>
                    </a:lnT>
                    <a:lnB w="12700" cap="flat" cmpd="sng" algn="ctr">
                      <a:solidFill>
                        <a:srgbClr val="000000"/>
                      </a:solidFill>
                      <a:prstDash val="solid"/>
                      <a:round/>
                      <a:headEnd type="none" w="med" len="med"/>
                      <a:tailEnd type="none" w="med" len="med"/>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41.3</a:t>
                      </a:r>
                    </a:p>
                  </a:txBody>
                  <a:tcPr marL="9086" marR="9086" marT="9086" marB="0" anchor="ctr">
                    <a:lnL>
                      <a:noFill/>
                    </a:lnL>
                    <a:lnR>
                      <a:noFill/>
                    </a:lnR>
                    <a:lnT>
                      <a:noFill/>
                    </a:lnT>
                    <a:lnB w="12700" cap="flat" cmpd="sng" algn="ctr">
                      <a:solidFill>
                        <a:srgbClr val="000000"/>
                      </a:solidFill>
                      <a:prstDash val="solid"/>
                      <a:round/>
                      <a:headEnd type="none" w="med" len="med"/>
                      <a:tailEnd type="none" w="med" len="med"/>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45.2</a:t>
                      </a:r>
                    </a:p>
                  </a:txBody>
                  <a:tcPr marL="9086" marR="9086" marT="9086" marB="0" anchor="ctr">
                    <a:lnL>
                      <a:noFill/>
                    </a:lnL>
                    <a:lnR>
                      <a:noFill/>
                    </a:lnR>
                    <a:lnT>
                      <a:noFill/>
                    </a:lnT>
                    <a:lnB w="12700" cap="flat" cmpd="sng" algn="ctr">
                      <a:solidFill>
                        <a:srgbClr val="000000"/>
                      </a:solidFill>
                      <a:prstDash val="solid"/>
                      <a:round/>
                      <a:headEnd type="none" w="med" len="med"/>
                      <a:tailEnd type="none" w="med" len="med"/>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47.9</a:t>
                      </a:r>
                    </a:p>
                  </a:txBody>
                  <a:tcPr marL="9086" marR="9086" marT="9086" marB="0" anchor="ctr">
                    <a:lnL>
                      <a:noFill/>
                    </a:lnL>
                    <a:lnR>
                      <a:noFill/>
                    </a:lnR>
                    <a:lnT>
                      <a:noFill/>
                    </a:lnT>
                    <a:lnB w="12700" cap="flat" cmpd="sng" algn="ctr">
                      <a:solidFill>
                        <a:srgbClr val="000000"/>
                      </a:solidFill>
                      <a:prstDash val="solid"/>
                      <a:round/>
                      <a:headEnd type="none" w="med" len="med"/>
                      <a:tailEnd type="none" w="med" len="med"/>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49.5</a:t>
                      </a:r>
                    </a:p>
                  </a:txBody>
                  <a:tcPr marL="9086" marR="9086" marT="9086" marB="0" anchor="ctr">
                    <a:lnL>
                      <a:noFill/>
                    </a:lnL>
                    <a:lnR>
                      <a:noFill/>
                    </a:lnR>
                    <a:lnT>
                      <a:noFill/>
                    </a:lnT>
                    <a:lnB w="12700" cap="flat" cmpd="sng" algn="ctr">
                      <a:solidFill>
                        <a:srgbClr val="000000"/>
                      </a:solidFill>
                      <a:prstDash val="solid"/>
                      <a:round/>
                      <a:headEnd type="none" w="med" len="med"/>
                      <a:tailEnd type="none" w="med" len="med"/>
                    </a:lnB>
                    <a:solidFill>
                      <a:srgbClr val="EFEFE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44.0</a:t>
                      </a:r>
                    </a:p>
                  </a:txBody>
                  <a:tcPr marL="9086" marR="9086" marT="9086" marB="0" anchor="ctr">
                    <a:lnL>
                      <a:noFill/>
                    </a:lnL>
                    <a:lnR>
                      <a:noFill/>
                    </a:lnR>
                    <a:lnT>
                      <a:noFill/>
                    </a:lnT>
                    <a:lnB w="12700" cap="flat" cmpd="sng" algn="ctr">
                      <a:solidFill>
                        <a:srgbClr val="000000"/>
                      </a:solidFill>
                      <a:prstDash val="solid"/>
                      <a:round/>
                      <a:headEnd type="none" w="med" len="med"/>
                      <a:tailEnd type="none" w="med" len="med"/>
                    </a:lnB>
                    <a:solidFill>
                      <a:srgbClr val="EFEFEF"/>
                    </a:solidFill>
                  </a:tcPr>
                </a:tc>
                <a:extLst>
                  <a:ext uri="{0D108BD9-81ED-4DB2-BD59-A6C34878D82A}">
                    <a16:rowId xmlns:a16="http://schemas.microsoft.com/office/drawing/2014/main" val="2705492418"/>
                  </a:ext>
                </a:extLst>
              </a:tr>
              <a:tr h="181721">
                <a:tc>
                  <a:txBody>
                    <a:bodyPr/>
                    <a:lstStyle/>
                    <a:p>
                      <a:pPr algn="l" rtl="0" fontAlgn="ctr">
                        <a:buNone/>
                      </a:pPr>
                      <a:r>
                        <a:rPr lang="en-US" sz="900" b="0" i="0" u="none" strike="noStrike" dirty="0">
                          <a:solidFill>
                            <a:srgbClr val="000000"/>
                          </a:solidFill>
                          <a:effectLst/>
                          <a:latin typeface="Times New Roman" panose="02020603050405020304" pitchFamily="18" charset="0"/>
                        </a:rPr>
                        <a:t>$/MWh³</a:t>
                      </a:r>
                    </a:p>
                  </a:txBody>
                  <a:tcPr marL="9086" marR="9086" marT="9086"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-2.1</a:t>
                      </a:r>
                    </a:p>
                  </a:txBody>
                  <a:tcPr marL="9086" marR="9086" marT="9086"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-2.2</a:t>
                      </a:r>
                    </a:p>
                  </a:txBody>
                  <a:tcPr marL="9086" marR="9086" marT="9086"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-3.0</a:t>
                      </a:r>
                    </a:p>
                  </a:txBody>
                  <a:tcPr marL="9086" marR="9086" marT="9086"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-2.3</a:t>
                      </a:r>
                    </a:p>
                  </a:txBody>
                  <a:tcPr marL="9086" marR="9086" marT="9086"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-2.4</a:t>
                      </a:r>
                    </a:p>
                  </a:txBody>
                  <a:tcPr marL="9086" marR="9086" marT="9086"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rtl="0" fontAlgn="ctr">
                        <a:buNone/>
                      </a:pPr>
                      <a:r>
                        <a:rPr lang="en-US" sz="900" b="0" i="0" u="none" strike="noStrike" dirty="0">
                          <a:solidFill>
                            <a:srgbClr val="000000"/>
                          </a:solidFill>
                          <a:effectLst/>
                          <a:latin typeface="Times New Roman" panose="02020603050405020304" pitchFamily="18" charset="0"/>
                        </a:rPr>
                        <a:t>-2.1</a:t>
                      </a:r>
                    </a:p>
                  </a:txBody>
                  <a:tcPr marL="9086" marR="9086" marT="9086"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rtl="0" fontAlgn="ctr">
                        <a:buNone/>
                      </a:pPr>
                      <a:r>
                        <a:rPr lang="en-US" sz="900" b="0" i="0" u="none" strike="noStrike" dirty="0">
                          <a:solidFill>
                            <a:srgbClr val="000000"/>
                          </a:solidFill>
                          <a:effectLst/>
                          <a:latin typeface="Times New Roman" panose="02020603050405020304" pitchFamily="18" charset="0"/>
                        </a:rPr>
                        <a:t>-2.6</a:t>
                      </a:r>
                    </a:p>
                  </a:txBody>
                  <a:tcPr marL="9086" marR="9086" marT="9086"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-3.3</a:t>
                      </a:r>
                    </a:p>
                  </a:txBody>
                  <a:tcPr marL="9086" marR="9086" marT="9086"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-2.5</a:t>
                      </a:r>
                    </a:p>
                  </a:txBody>
                  <a:tcPr marL="9086" marR="9086" marT="9086"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-2.8</a:t>
                      </a:r>
                    </a:p>
                  </a:txBody>
                  <a:tcPr marL="9086" marR="9086" marT="9086"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-2.6</a:t>
                      </a:r>
                    </a:p>
                  </a:txBody>
                  <a:tcPr marL="9086" marR="9086" marT="9086"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rtl="0" fontAlgn="ctr">
                        <a:buNone/>
                      </a:pPr>
                      <a:r>
                        <a:rPr lang="en-US" sz="900" b="0" i="0" u="none" strike="noStrike">
                          <a:solidFill>
                            <a:srgbClr val="000000"/>
                          </a:solidFill>
                          <a:effectLst/>
                          <a:latin typeface="Times New Roman" panose="02020603050405020304" pitchFamily="18" charset="0"/>
                        </a:rPr>
                        <a:t>-2.8</a:t>
                      </a:r>
                    </a:p>
                  </a:txBody>
                  <a:tcPr marL="9086" marR="9086" marT="9086"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rtl="0" fontAlgn="ctr">
                        <a:buNone/>
                      </a:pPr>
                      <a:r>
                        <a:rPr lang="en-US" sz="900" b="0" i="0" u="none" strike="noStrike" dirty="0">
                          <a:solidFill>
                            <a:srgbClr val="000000"/>
                          </a:solidFill>
                          <a:effectLst/>
                          <a:latin typeface="Times New Roman" panose="02020603050405020304" pitchFamily="18" charset="0"/>
                        </a:rPr>
                        <a:t>-2.4</a:t>
                      </a:r>
                    </a:p>
                  </a:txBody>
                  <a:tcPr marL="9086" marR="9086" marT="9086"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484726184"/>
                  </a:ext>
                </a:extLst>
              </a:tr>
            </a:tbl>
          </a:graphicData>
        </a:graphic>
      </p:graphicFrame>
    </p:spTree>
    <p:extLst>
      <p:ext uri="{BB962C8B-B14F-4D97-AF65-F5344CB8AC3E}">
        <p14:creationId xmlns:p14="http://schemas.microsoft.com/office/powerpoint/2010/main" val="23415712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8.2(2)(g) Net Allocation to Load - Totals and $/MWh </a:t>
            </a:r>
          </a:p>
        </p:txBody>
      </p:sp>
      <p:sp>
        <p:nvSpPr>
          <p:cNvPr id="3" name="Slide Number Placeholder 6">
            <a:extLst>
              <a:ext uri="{FF2B5EF4-FFF2-40B4-BE49-F238E27FC236}">
                <a16:creationId xmlns:a16="http://schemas.microsoft.com/office/drawing/2014/main" id="{19E6BA2A-DFAA-48D7-A34B-C973A6FF7F9D}"/>
              </a:ext>
            </a:extLst>
          </p:cNvPr>
          <p:cNvSpPr>
            <a:spLocks noGrp="1"/>
          </p:cNvSpPr>
          <p:nvPr>
            <p:ph type="sldNum" sz="quarter" idx="4"/>
          </p:nvPr>
        </p:nvSpPr>
        <p:spPr>
          <a:xfrm>
            <a:off x="8534400" y="6561138"/>
            <a:ext cx="533400" cy="220662"/>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Arial" panose="020B0604020202020204"/>
                <a:ea typeface="+mn-ea"/>
                <a:cs typeface="+mn-cs"/>
              </a:rPr>
              <a:t>11</a:t>
            </a:r>
          </a:p>
        </p:txBody>
      </p:sp>
      <p:sp>
        <p:nvSpPr>
          <p:cNvPr id="4" name="Title Texts3">
            <a:extLst>
              <a:ext uri="{FF2B5EF4-FFF2-40B4-BE49-F238E27FC236}">
                <a16:creationId xmlns:a16="http://schemas.microsoft.com/office/drawing/2014/main" id="{7BCF1F6C-1B3D-42B2-AA6F-522D3E53EF41}"/>
              </a:ext>
            </a:extLst>
          </p:cNvPr>
          <p:cNvSpPr txBox="1">
            <a:spLocks/>
          </p:cNvSpPr>
          <p:nvPr/>
        </p:nvSpPr>
        <p:spPr>
          <a:xfrm>
            <a:off x="1677924" y="805434"/>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fr-FR" sz="800" b="1" i="0" u="none" strike="noStrike" kern="1200" cap="none" spc="0" normalizeH="0" baseline="0" noProof="0" dirty="0">
                <a:ln>
                  <a:noFill/>
                </a:ln>
                <a:solidFill>
                  <a:srgbClr val="3DB0CD">
                    <a:alpha val="100000"/>
                  </a:srgbClr>
                </a:solidFill>
                <a:effectLst/>
                <a:uLnTx/>
                <a:uFillTx/>
                <a:latin typeface="Times New Roman"/>
                <a:ea typeface="Times New Roman"/>
                <a:cs typeface="Times New Roman"/>
              </a:rPr>
              <a:t>ZONAL AUCTION DISTRIBUTION PER CONGESTION MANAGEMENT ZONE ($M)</a:t>
            </a:r>
          </a:p>
        </p:txBody>
      </p:sp>
      <p:sp>
        <p:nvSpPr>
          <p:cNvPr id="5" name="Title Texts5">
            <a:extLst>
              <a:ext uri="{FF2B5EF4-FFF2-40B4-BE49-F238E27FC236}">
                <a16:creationId xmlns:a16="http://schemas.microsoft.com/office/drawing/2014/main" id="{C0DFCE90-C059-4384-AB2C-F9F203C4648F}"/>
              </a:ext>
            </a:extLst>
          </p:cNvPr>
          <p:cNvSpPr txBox="1">
            <a:spLocks/>
          </p:cNvSpPr>
          <p:nvPr/>
        </p:nvSpPr>
        <p:spPr>
          <a:xfrm>
            <a:off x="1677924" y="2165223"/>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800" b="1" i="0" u="none" strike="noStrike" kern="1200" cap="none" spc="0" normalizeH="0" baseline="0" noProof="0" dirty="0">
                <a:ln>
                  <a:noFill/>
                </a:ln>
                <a:solidFill>
                  <a:srgbClr val="3DB0CD">
                    <a:alpha val="100000"/>
                  </a:srgbClr>
                </a:solidFill>
                <a:effectLst/>
                <a:uLnTx/>
                <a:uFillTx/>
                <a:latin typeface="Times New Roman"/>
                <a:ea typeface="Times New Roman"/>
                <a:cs typeface="Times New Roman"/>
              </a:rPr>
              <a:t>REAL-TIME ADJUSTED METERED LOAD BY CONGESTION MANAGEMENT ZONE (</a:t>
            </a:r>
            <a:r>
              <a:rPr kumimoji="0" lang="en-US" sz="800" b="1" i="0" u="none" strike="noStrike" kern="1200" cap="none" spc="0" normalizeH="0" baseline="0" noProof="0" dirty="0" err="1">
                <a:ln>
                  <a:noFill/>
                </a:ln>
                <a:solidFill>
                  <a:srgbClr val="3DB0CD">
                    <a:alpha val="100000"/>
                  </a:srgbClr>
                </a:solidFill>
                <a:effectLst/>
                <a:uLnTx/>
                <a:uFillTx/>
                <a:latin typeface="Times New Roman"/>
                <a:ea typeface="Times New Roman"/>
                <a:cs typeface="Times New Roman"/>
              </a:rPr>
              <a:t>TWh</a:t>
            </a:r>
            <a:r>
              <a:rPr kumimoji="0" lang="en-US" sz="800" b="1" i="0" u="none" strike="noStrike" kern="1200" cap="none" spc="0" normalizeH="0" baseline="0" noProof="0" dirty="0">
                <a:ln>
                  <a:noFill/>
                </a:ln>
                <a:solidFill>
                  <a:srgbClr val="3DB0CD">
                    <a:alpha val="100000"/>
                  </a:srgbClr>
                </a:solidFill>
                <a:effectLst/>
                <a:uLnTx/>
                <a:uFillTx/>
                <a:latin typeface="Times New Roman"/>
                <a:ea typeface="Times New Roman"/>
                <a:cs typeface="Times New Roman"/>
              </a:rPr>
              <a:t>)</a:t>
            </a:r>
          </a:p>
        </p:txBody>
      </p:sp>
      <p:sp>
        <p:nvSpPr>
          <p:cNvPr id="6" name="Title Texts7">
            <a:extLst>
              <a:ext uri="{FF2B5EF4-FFF2-40B4-BE49-F238E27FC236}">
                <a16:creationId xmlns:a16="http://schemas.microsoft.com/office/drawing/2014/main" id="{EDB387A7-A579-4CB2-9365-95E339B94AE4}"/>
              </a:ext>
            </a:extLst>
          </p:cNvPr>
          <p:cNvSpPr txBox="1">
            <a:spLocks/>
          </p:cNvSpPr>
          <p:nvPr/>
        </p:nvSpPr>
        <p:spPr>
          <a:xfrm>
            <a:off x="1677924" y="3543300"/>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fr-FR" sz="800" b="1" i="0" u="none" strike="noStrike" kern="1200" cap="none" spc="0" normalizeH="0" baseline="0" noProof="0" dirty="0">
                <a:ln>
                  <a:noFill/>
                </a:ln>
                <a:solidFill>
                  <a:srgbClr val="3DB0CD">
                    <a:alpha val="100000"/>
                  </a:srgbClr>
                </a:solidFill>
                <a:effectLst/>
                <a:uLnTx/>
                <a:uFillTx/>
                <a:latin typeface="Times New Roman"/>
                <a:ea typeface="Times New Roman"/>
                <a:cs typeface="Times New Roman"/>
              </a:rPr>
              <a:t>ZONAL AUCTION REVENUE PER CONGESTION MANAGEMENT ZONE ($/MWh)</a:t>
            </a:r>
          </a:p>
        </p:txBody>
      </p:sp>
      <p:sp>
        <p:nvSpPr>
          <p:cNvPr id="7" name="Title Texts9">
            <a:extLst>
              <a:ext uri="{FF2B5EF4-FFF2-40B4-BE49-F238E27FC236}">
                <a16:creationId xmlns:a16="http://schemas.microsoft.com/office/drawing/2014/main" id="{E87CA6E9-D36A-48B5-B864-68895CCEFEC4}"/>
              </a:ext>
            </a:extLst>
          </p:cNvPr>
          <p:cNvSpPr txBox="1">
            <a:spLocks/>
          </p:cNvSpPr>
          <p:nvPr/>
        </p:nvSpPr>
        <p:spPr>
          <a:xfrm>
            <a:off x="1677924" y="4902708"/>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800" b="1" i="0" u="none" strike="noStrike" kern="1200" cap="none" spc="0" normalizeH="0" baseline="0" noProof="0" dirty="0">
                <a:ln>
                  <a:noFill/>
                </a:ln>
                <a:solidFill>
                  <a:srgbClr val="3DB0CD">
                    <a:alpha val="100000"/>
                  </a:srgbClr>
                </a:solidFill>
                <a:effectLst/>
                <a:uLnTx/>
                <a:uFillTx/>
                <a:latin typeface="Times New Roman"/>
                <a:ea typeface="Times New Roman"/>
                <a:cs typeface="Times New Roman"/>
              </a:rPr>
              <a:t>NET ALLOCATION TO LOAD PER CONGESTION MANAGEMENT ZONE ($/MWh)</a:t>
            </a:r>
            <a:r>
              <a:rPr kumimoji="0" lang="en-US" sz="800" b="1" i="0" u="none" strike="noStrike" kern="1200" cap="none" spc="0" normalizeH="0" baseline="30000" noProof="0" dirty="0">
                <a:ln>
                  <a:noFill/>
                </a:ln>
                <a:solidFill>
                  <a:srgbClr val="3DB0CD">
                    <a:alpha val="100000"/>
                  </a:srgbClr>
                </a:solidFill>
                <a:effectLst/>
                <a:uLnTx/>
                <a:uFillTx/>
                <a:latin typeface="Times New Roman"/>
                <a:ea typeface="Times New Roman"/>
                <a:cs typeface="Times New Roman"/>
              </a:rPr>
              <a:t>4</a:t>
            </a:r>
          </a:p>
        </p:txBody>
      </p:sp>
      <p:graphicFrame>
        <p:nvGraphicFramePr>
          <p:cNvPr id="8" name="Table 7"/>
          <p:cNvGraphicFramePr>
            <a:graphicFrameLocks noGrp="1"/>
          </p:cNvGraphicFramePr>
          <p:nvPr/>
        </p:nvGraphicFramePr>
        <p:xfrm>
          <a:off x="457200" y="1033272"/>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0" marR="0" algn="l">
                        <a:lnSpc>
                          <a:spcPct val="100000"/>
                        </a:lnSpc>
                        <a:spcBef>
                          <a:spcPts val="0"/>
                        </a:spcBef>
                        <a:spcAft>
                          <a:spcPts val="0"/>
                        </a:spcAft>
                        <a:buNone/>
                      </a:pPr>
                      <a:r>
                        <a:rPr sz="800" b="1" i="0" u="none" cap="none" dirty="0">
                          <a:solidFill>
                            <a:srgbClr val="000000">
                              <a:alpha val="100000"/>
                            </a:srgbClr>
                          </a:solidFill>
                          <a:latin typeface="times"/>
                          <a:cs typeface="times"/>
                          <a:sym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dirty="0">
                          <a:solidFill>
                            <a:srgbClr val="000000">
                              <a:alpha val="100000"/>
                            </a:srgbClr>
                          </a:solidFill>
                          <a:latin typeface="times"/>
                          <a:cs typeface="times"/>
                          <a:sym typeface="times"/>
                        </a:rPr>
                        <a:t>Sep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Oct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dirty="0">
                          <a:solidFill>
                            <a:srgbClr val="000000">
                              <a:alpha val="100000"/>
                            </a:srgbClr>
                          </a:solidFill>
                          <a:latin typeface="times"/>
                          <a:cs typeface="times"/>
                          <a:sym typeface="times"/>
                        </a:rPr>
                        <a:t>Nov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dirty="0">
                          <a:solidFill>
                            <a:srgbClr val="000000">
                              <a:alpha val="100000"/>
                            </a:srgbClr>
                          </a:solidFill>
                          <a:latin typeface="times"/>
                          <a:cs typeface="times"/>
                          <a:sym typeface="times"/>
                        </a:rPr>
                        <a:t>Dec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Jan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dirty="0">
                          <a:solidFill>
                            <a:srgbClr val="000000">
                              <a:alpha val="100000"/>
                            </a:srgbClr>
                          </a:solidFill>
                          <a:latin typeface="times"/>
                          <a:cs typeface="times"/>
                          <a:sym typeface="times"/>
                        </a:rPr>
                        <a:t>Feb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dirty="0">
                          <a:solidFill>
                            <a:srgbClr val="000000">
                              <a:alpha val="100000"/>
                            </a:srgbClr>
                          </a:solidFill>
                          <a:latin typeface="times"/>
                          <a:cs typeface="times"/>
                          <a:sym typeface="times"/>
                        </a:rPr>
                        <a:t>Mar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dirty="0">
                          <a:solidFill>
                            <a:srgbClr val="000000">
                              <a:alpha val="100000"/>
                            </a:srgbClr>
                          </a:solidFill>
                          <a:latin typeface="times"/>
                          <a:cs typeface="times"/>
                          <a:sym typeface="times"/>
                        </a:rPr>
                        <a:t>Apr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dirty="0">
                          <a:solidFill>
                            <a:srgbClr val="000000">
                              <a:alpha val="100000"/>
                            </a:srgbClr>
                          </a:solidFill>
                          <a:latin typeface="times"/>
                          <a:cs typeface="times"/>
                          <a:sym typeface="times"/>
                        </a:rPr>
                        <a:t>May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dirty="0">
                          <a:solidFill>
                            <a:srgbClr val="000000">
                              <a:alpha val="100000"/>
                            </a:srgbClr>
                          </a:solidFill>
                          <a:latin typeface="times"/>
                          <a:cs typeface="times"/>
                          <a:sym typeface="times"/>
                        </a:rPr>
                        <a:t>Jun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dirty="0">
                          <a:solidFill>
                            <a:srgbClr val="000000">
                              <a:alpha val="100000"/>
                            </a:srgbClr>
                          </a:solidFill>
                          <a:latin typeface="times"/>
                          <a:cs typeface="times"/>
                          <a:sym typeface="times"/>
                        </a:rPr>
                        <a:t>Jul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dirty="0">
                          <a:solidFill>
                            <a:srgbClr val="000000">
                              <a:alpha val="100000"/>
                            </a:srgbClr>
                          </a:solidFill>
                          <a:latin typeface="times"/>
                          <a:cs typeface="times"/>
                          <a:sym typeface="times"/>
                        </a:rPr>
                        <a:t>Aug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dirty="0">
                          <a:solidFill>
                            <a:srgbClr val="000000">
                              <a:alpha val="100000"/>
                            </a:srgbClr>
                          </a:solidFill>
                          <a:latin typeface="times"/>
                          <a:cs typeface="times"/>
                          <a:sym typeface="times"/>
                        </a:rPr>
                        <a:t>Sep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-9.8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-9.8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-10.1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-10.1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-12.0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-12.8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-11.6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-12.4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-10.9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-13.9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-13.2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-15.8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-18.8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-16.6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-15.5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-19.8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-26.3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-28.3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-29.9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-34.3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-29.9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-29.6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-33.2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-29.3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-33.8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-33.2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-33.7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-38.6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-44.0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-44.9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-32.2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-37.5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-44.2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-45.5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-44.3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-57.1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-47.7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-50.0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-50.4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-53.5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-53.1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-48.0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-98.4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-95.6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-84.0</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-96.5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-109.8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-100.8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-117.7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-108.5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-116.2</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-126.8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-138.2</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-138.8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-110.1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graphicFrame>
        <p:nvGraphicFramePr>
          <p:cNvPr id="9" name="Table 8"/>
          <p:cNvGraphicFramePr>
            <a:graphicFrameLocks noGrp="1"/>
          </p:cNvGraphicFramePr>
          <p:nvPr/>
        </p:nvGraphicFramePr>
        <p:xfrm>
          <a:off x="457200" y="2423160"/>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0" marR="0" algn="l">
                        <a:lnSpc>
                          <a:spcPct val="100000"/>
                        </a:lnSpc>
                        <a:spcBef>
                          <a:spcPts val="0"/>
                        </a:spcBef>
                        <a:spcAft>
                          <a:spcPts val="0"/>
                        </a:spcAft>
                        <a:buNone/>
                      </a:pPr>
                      <a:r>
                        <a:rPr sz="800" b="1" i="0" u="none" cap="none" dirty="0">
                          <a:solidFill>
                            <a:srgbClr val="000000">
                              <a:alpha val="100000"/>
                            </a:srgbClr>
                          </a:solidFill>
                          <a:latin typeface="times"/>
                          <a:cs typeface="times"/>
                          <a:sym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dirty="0">
                          <a:solidFill>
                            <a:srgbClr val="000000">
                              <a:alpha val="100000"/>
                            </a:srgbClr>
                          </a:solidFill>
                          <a:latin typeface="times"/>
                          <a:cs typeface="times"/>
                          <a:sym typeface="times"/>
                        </a:rPr>
                        <a:t>Sep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dirty="0">
                          <a:solidFill>
                            <a:srgbClr val="000000">
                              <a:alpha val="100000"/>
                            </a:srgbClr>
                          </a:solidFill>
                          <a:latin typeface="times"/>
                          <a:cs typeface="times"/>
                          <a:sym typeface="times"/>
                        </a:rPr>
                        <a:t>Oct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Nov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dirty="0">
                          <a:solidFill>
                            <a:srgbClr val="000000">
                              <a:alpha val="100000"/>
                            </a:srgbClr>
                          </a:solidFill>
                          <a:latin typeface="times"/>
                          <a:cs typeface="times"/>
                          <a:sym typeface="times"/>
                        </a:rPr>
                        <a:t>Dec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Jan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Feb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Mar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Apr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May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Jun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Jul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Aug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Sep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10.7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10.2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8.7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8.1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13.7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15.6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16.0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8.7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8.9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9.6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11.9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13.2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7.0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7.2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7.4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7.8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8.0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7.5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41.1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39.4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34.9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40.6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34.8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34.8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36.6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41.3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45.2</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47.9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49.5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44.0</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435420341"/>
              </p:ext>
            </p:extLst>
          </p:nvPr>
        </p:nvGraphicFramePr>
        <p:xfrm>
          <a:off x="457200" y="3794760"/>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0" marR="0" algn="l">
                        <a:lnSpc>
                          <a:spcPct val="100000"/>
                        </a:lnSpc>
                        <a:spcBef>
                          <a:spcPts val="0"/>
                        </a:spcBef>
                        <a:spcAft>
                          <a:spcPts val="0"/>
                        </a:spcAft>
                        <a:buNone/>
                      </a:pPr>
                      <a:r>
                        <a:rPr sz="800" b="1" i="0" u="none" cap="none" dirty="0">
                          <a:solidFill>
                            <a:srgbClr val="000000">
                              <a:alpha val="100000"/>
                            </a:srgbClr>
                          </a:solidFill>
                          <a:latin typeface="times"/>
                          <a:cs typeface="times"/>
                          <a:sym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dirty="0">
                          <a:solidFill>
                            <a:srgbClr val="000000">
                              <a:alpha val="100000"/>
                            </a:srgbClr>
                          </a:solidFill>
                          <a:latin typeface="times"/>
                          <a:cs typeface="times"/>
                          <a:sym typeface="times"/>
                        </a:rPr>
                        <a:t>Sep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dirty="0">
                          <a:solidFill>
                            <a:srgbClr val="000000">
                              <a:alpha val="100000"/>
                            </a:srgbClr>
                          </a:solidFill>
                          <a:latin typeface="times"/>
                          <a:cs typeface="times"/>
                          <a:sym typeface="times"/>
                        </a:rPr>
                        <a:t>Oct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Nov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Dec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Jan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Feb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Mar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Apr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May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Jun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Jul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Aug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Sep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-0.9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-0.9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-0.8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-3.1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-3.3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-3.6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-7.0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-8.4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-7.0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-6.6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390191699"/>
              </p:ext>
            </p:extLst>
          </p:nvPr>
        </p:nvGraphicFramePr>
        <p:xfrm>
          <a:off x="457200" y="5122164"/>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0" marR="0" algn="l">
                        <a:lnSpc>
                          <a:spcPct val="100000"/>
                        </a:lnSpc>
                        <a:spcBef>
                          <a:spcPts val="0"/>
                        </a:spcBef>
                        <a:spcAft>
                          <a:spcPts val="0"/>
                        </a:spcAft>
                        <a:buNone/>
                      </a:pPr>
                      <a:r>
                        <a:rPr sz="800" b="1" i="0" u="none" cap="none" dirty="0">
                          <a:solidFill>
                            <a:srgbClr val="000000">
                              <a:alpha val="100000"/>
                            </a:srgbClr>
                          </a:solidFill>
                          <a:latin typeface="times"/>
                          <a:cs typeface="times"/>
                          <a:sym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dirty="0">
                          <a:solidFill>
                            <a:srgbClr val="000000">
                              <a:alpha val="100000"/>
                            </a:srgbClr>
                          </a:solidFill>
                          <a:latin typeface="times"/>
                          <a:cs typeface="times"/>
                          <a:sym typeface="times"/>
                        </a:rPr>
                        <a:t>Sep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Oct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Nov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Dec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Jan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Feb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Mar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Apr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May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Jun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Jul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Aug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Sep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82880">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-0.6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-0.8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-3.8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-6.0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-6.3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-7.6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-7.3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-6.6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-6.8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-6.7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-6.6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19050" cap="flat" cmpd="sng" algn="ctr">
                      <a:solidFill>
                        <a:srgbClr val="000000"/>
                      </a:solidFill>
                      <a:prstDash val="solid"/>
                      <a:round/>
                      <a:headEnd type="none" w="med" len="med"/>
                      <a:tailEnd type="none" w="med" len="me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19050" cap="flat" cmpd="sng" algn="ctr">
                      <a:solidFill>
                        <a:srgbClr val="000000"/>
                      </a:solidFill>
                      <a:prstDash val="solid"/>
                      <a:round/>
                      <a:headEnd type="none" w="med" len="med"/>
                      <a:tailEnd type="none" w="med" len="me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-2.2</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19050" cap="flat" cmpd="sng" algn="ctr">
                      <a:solidFill>
                        <a:srgbClr val="000000"/>
                      </a:solidFill>
                      <a:prstDash val="solid"/>
                      <a:round/>
                      <a:headEnd type="none" w="med" len="med"/>
                      <a:tailEnd type="none" w="med" len="me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-3.0</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19050" cap="flat" cmpd="sng" algn="ctr">
                      <a:solidFill>
                        <a:srgbClr val="000000"/>
                      </a:solidFill>
                      <a:prstDash val="solid"/>
                      <a:round/>
                      <a:headEnd type="none" w="med" len="med"/>
                      <a:tailEnd type="none" w="med" len="me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19050" cap="flat" cmpd="sng" algn="ctr">
                      <a:solidFill>
                        <a:srgbClr val="000000"/>
                      </a:solidFill>
                      <a:prstDash val="solid"/>
                      <a:round/>
                      <a:headEnd type="none" w="med" len="med"/>
                      <a:tailEnd type="none" w="med" len="me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19050" cap="flat" cmpd="sng" algn="ctr">
                      <a:solidFill>
                        <a:srgbClr val="000000"/>
                      </a:solidFill>
                      <a:prstDash val="solid"/>
                      <a:round/>
                      <a:headEnd type="none" w="med" len="med"/>
                      <a:tailEnd type="none" w="med" len="me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a:t>
                      </a:r>
                      <a:r>
                        <a:rPr lang="en-US" sz="900" b="0" i="0" u="none" cap="none" dirty="0">
                          <a:solidFill>
                            <a:srgbClr val="000000">
                              <a:alpha val="100000"/>
                            </a:srgbClr>
                          </a:solidFill>
                          <a:latin typeface="Times New Roman"/>
                          <a:cs typeface="Times New Roman"/>
                          <a:sym typeface="Times New Roman"/>
                        </a:rPr>
                        <a:t>1</a:t>
                      </a:r>
                      <a:endParaRPr sz="900" b="0" i="0" u="none" cap="none" dirty="0">
                        <a:solidFill>
                          <a:srgbClr val="000000">
                            <a:alpha val="100000"/>
                          </a:srgbClr>
                        </a:solidFill>
                        <a:latin typeface="Times New Roman"/>
                        <a:cs typeface="Times New Roman"/>
                        <a:sym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19050" cap="flat" cmpd="sng" algn="ctr">
                      <a:solidFill>
                        <a:srgbClr val="000000"/>
                      </a:solidFill>
                      <a:prstDash val="solid"/>
                      <a:round/>
                      <a:headEnd type="none" w="med" len="med"/>
                      <a:tailEnd type="none" w="med" len="med"/>
                    </a:lnB>
                    <a:solidFill>
                      <a:srgbClr val="EFEFEF">
                        <a:alpha val="100000"/>
                      </a:srgbClr>
                    </a:solidFill>
                  </a:tcPr>
                </a:tc>
                <a:tc>
                  <a:txBody>
                    <a:bodyPr/>
                    <a:lstStyle/>
                    <a:p>
                      <a:pPr marL="0" marR="0" algn="l">
                        <a:lnSpc>
                          <a:spcPct val="100000"/>
                        </a:lnSpc>
                        <a:spcBef>
                          <a:spcPts val="0"/>
                        </a:spcBef>
                        <a:spcAft>
                          <a:spcPts val="0"/>
                        </a:spcAft>
                        <a:buNone/>
                      </a:pPr>
                      <a:r>
                        <a:rPr lang="en-US" sz="900" b="0" i="0" u="none" cap="none" dirty="0">
                          <a:solidFill>
                            <a:srgbClr val="000000">
                              <a:alpha val="100000"/>
                            </a:srgbClr>
                          </a:solidFill>
                          <a:latin typeface="Times New Roman"/>
                          <a:cs typeface="Times New Roman"/>
                          <a:sym typeface="Times New Roman"/>
                        </a:rPr>
                        <a:t>-</a:t>
                      </a:r>
                      <a:r>
                        <a:rPr sz="900" b="0" i="0" u="none" cap="none" dirty="0">
                          <a:solidFill>
                            <a:srgbClr val="000000">
                              <a:alpha val="100000"/>
                            </a:srgbClr>
                          </a:solidFill>
                          <a:latin typeface="Times New Roman"/>
                          <a:cs typeface="Times New Roman"/>
                          <a:sym typeface="Times New Roman"/>
                        </a:rPr>
                        <a:t>2.6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19050" cap="flat" cmpd="sng" algn="ctr">
                      <a:solidFill>
                        <a:srgbClr val="000000"/>
                      </a:solidFill>
                      <a:prstDash val="solid"/>
                      <a:round/>
                      <a:headEnd type="none" w="med" len="med"/>
                      <a:tailEnd type="none" w="med" len="me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-3.3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19050" cap="flat" cmpd="sng" algn="ctr">
                      <a:solidFill>
                        <a:srgbClr val="000000"/>
                      </a:solidFill>
                      <a:prstDash val="solid"/>
                      <a:round/>
                      <a:headEnd type="none" w="med" len="med"/>
                      <a:tailEnd type="none" w="med" len="me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19050" cap="flat" cmpd="sng" algn="ctr">
                      <a:solidFill>
                        <a:srgbClr val="000000"/>
                      </a:solidFill>
                      <a:prstDash val="solid"/>
                      <a:round/>
                      <a:headEnd type="none" w="med" len="med"/>
                      <a:tailEnd type="none" w="med" len="me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19050" cap="flat" cmpd="sng" algn="ctr">
                      <a:solidFill>
                        <a:srgbClr val="000000"/>
                      </a:solidFill>
                      <a:prstDash val="solid"/>
                      <a:round/>
                      <a:headEnd type="none" w="med" len="med"/>
                      <a:tailEnd type="none" w="med" len="me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19050" cap="flat" cmpd="sng" algn="ctr">
                      <a:solidFill>
                        <a:srgbClr val="000000"/>
                      </a:solidFill>
                      <a:prstDash val="solid"/>
                      <a:round/>
                      <a:headEnd type="none" w="med" len="med"/>
                      <a:tailEnd type="none" w="med" len="med"/>
                    </a:lnB>
                    <a:solidFill>
                      <a:srgbClr val="EFEFEF">
                        <a:alpha val="100000"/>
                      </a:srgbClr>
                    </a:solidFill>
                  </a:tcPr>
                </a:tc>
                <a:tc>
                  <a:txBody>
                    <a:bodyPr/>
                    <a:lstStyle/>
                    <a:p>
                      <a:pPr marL="0" marR="0" algn="l">
                        <a:lnSpc>
                          <a:spcPct val="100000"/>
                        </a:lnSpc>
                        <a:spcBef>
                          <a:spcPts val="0"/>
                        </a:spcBef>
                        <a:spcAft>
                          <a:spcPts val="0"/>
                        </a:spcAft>
                        <a:buNone/>
                      </a:pPr>
                      <a:r>
                        <a:rPr lang="en-US" sz="900" b="0" i="0" u="none" cap="none" dirty="0">
                          <a:solidFill>
                            <a:srgbClr val="000000">
                              <a:alpha val="100000"/>
                            </a:srgbClr>
                          </a:solidFill>
                          <a:latin typeface="Times New Roman"/>
                          <a:cs typeface="Times New Roman"/>
                          <a:sym typeface="Times New Roman"/>
                        </a:rPr>
                        <a:t>-2.8</a:t>
                      </a:r>
                      <a:endParaRPr sz="900" b="0" i="0" u="none" cap="none" dirty="0">
                        <a:solidFill>
                          <a:srgbClr val="000000">
                            <a:alpha val="100000"/>
                          </a:srgbClr>
                        </a:solidFill>
                        <a:latin typeface="Times New Roman"/>
                        <a:cs typeface="Times New Roman"/>
                        <a:sym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19050" cap="flat" cmpd="sng" algn="ctr">
                      <a:solidFill>
                        <a:srgbClr val="000000"/>
                      </a:solidFill>
                      <a:prstDash val="solid"/>
                      <a:round/>
                      <a:headEnd type="none" w="med" len="med"/>
                      <a:tailEnd type="none" w="med" len="me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19050" cap="flat" cmpd="sng" algn="ctr">
                      <a:solidFill>
                        <a:srgbClr val="000000"/>
                      </a:solidFill>
                      <a:prstDash val="solid"/>
                      <a:round/>
                      <a:headEnd type="none" w="med" len="med"/>
                      <a:tailEnd type="none" w="med" len="med"/>
                    </a:lnB>
                    <a:solidFill>
                      <a:srgbClr val="EFEFEF">
                        <a:alpha val="100000"/>
                      </a:srgbClr>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4851386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73110-00D6-457C-B513-43599C1E58CB}"/>
              </a:ext>
            </a:extLst>
          </p:cNvPr>
          <p:cNvSpPr>
            <a:spLocks noGrp="1"/>
          </p:cNvSpPr>
          <p:nvPr>
            <p:ph type="title"/>
          </p:nvPr>
        </p:nvSpPr>
        <p:spPr>
          <a:xfrm>
            <a:off x="381000" y="243682"/>
            <a:ext cx="8458200" cy="670718"/>
          </a:xfrm>
        </p:spPr>
        <p:txBody>
          <a:bodyPr/>
          <a:lstStyle/>
          <a:p>
            <a:r>
              <a:rPr lang="en-US" dirty="0"/>
              <a:t>26.2 Securitization Default Charge</a:t>
            </a:r>
            <a:br>
              <a:rPr lang="en-US" dirty="0"/>
            </a:br>
            <a:r>
              <a:rPr lang="en-US" dirty="0"/>
              <a:t>27.3 Securitization Uplift Charge</a:t>
            </a:r>
          </a:p>
        </p:txBody>
      </p:sp>
      <p:sp>
        <p:nvSpPr>
          <p:cNvPr id="3" name="Slide Number Placeholder 3">
            <a:extLst>
              <a:ext uri="{FF2B5EF4-FFF2-40B4-BE49-F238E27FC236}">
                <a16:creationId xmlns:a16="http://schemas.microsoft.com/office/drawing/2014/main" id="{E50D0AA4-9074-475F-9A01-F6376BF8E476}"/>
              </a:ext>
            </a:extLst>
          </p:cNvPr>
          <p:cNvSpPr>
            <a:spLocks noGrp="1"/>
          </p:cNvSpPr>
          <p:nvPr>
            <p:ph type="sldNum" sz="quarter" idx="4"/>
          </p:nvPr>
        </p:nvSpPr>
        <p:spPr/>
        <p:txBody>
          <a:bodyPr/>
          <a:lstStyle/>
          <a:p>
            <a:fld id="{1D93BD3E-1E9A-4970-A6F7-E7AC52762E0C}" type="slidenum">
              <a:rPr lang="en-US" smtClean="0"/>
              <a:pPr/>
              <a:t>12</a:t>
            </a:fld>
            <a:endParaRPr lang="en-US"/>
          </a:p>
        </p:txBody>
      </p:sp>
      <p:sp>
        <p:nvSpPr>
          <p:cNvPr id="4" name="TextBox 7">
            <a:extLst>
              <a:ext uri="{FF2B5EF4-FFF2-40B4-BE49-F238E27FC236}">
                <a16:creationId xmlns:a16="http://schemas.microsoft.com/office/drawing/2014/main" id="{C2EC64D6-D670-4B37-A069-99419820F195}"/>
              </a:ext>
            </a:extLst>
          </p:cNvPr>
          <p:cNvSpPr txBox="1"/>
          <p:nvPr/>
        </p:nvSpPr>
        <p:spPr>
          <a:xfrm>
            <a:off x="4879650" y="6019800"/>
            <a:ext cx="3787140" cy="246221"/>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000" baseline="30000" dirty="0">
                <a:solidFill>
                  <a:srgbClr val="000000">
                    <a:alpha val="100000"/>
                  </a:srgbClr>
                </a:solidFill>
                <a:latin typeface="Times New Roman"/>
                <a:ea typeface="Times New Roman"/>
                <a:cs typeface="Times New Roman"/>
              </a:rPr>
              <a:t>1</a:t>
            </a:r>
            <a:r>
              <a:rPr lang="en-US" sz="1000" dirty="0">
                <a:solidFill>
                  <a:srgbClr val="000000">
                    <a:alpha val="100000"/>
                  </a:srgbClr>
                </a:solidFill>
                <a:latin typeface="Times New Roman"/>
                <a:ea typeface="Times New Roman"/>
                <a:cs typeface="Times New Roman"/>
              </a:rPr>
              <a:t>The data provided is grouped by the month the amount was invoiced. </a:t>
            </a:r>
          </a:p>
        </p:txBody>
      </p:sp>
      <p:graphicFrame>
        <p:nvGraphicFramePr>
          <p:cNvPr id="5" name="Table 4">
            <a:extLst>
              <a:ext uri="{FF2B5EF4-FFF2-40B4-BE49-F238E27FC236}">
                <a16:creationId xmlns:a16="http://schemas.microsoft.com/office/drawing/2014/main" id="{F58B22BE-4E73-01DB-22FD-FA67F1FAE58A}"/>
              </a:ext>
            </a:extLst>
          </p:cNvPr>
          <p:cNvGraphicFramePr>
            <a:graphicFrameLocks noGrp="1"/>
          </p:cNvGraphicFramePr>
          <p:nvPr>
            <p:extLst>
              <p:ext uri="{D42A27DB-BD31-4B8C-83A1-F6EECF244321}">
                <p14:modId xmlns:p14="http://schemas.microsoft.com/office/powerpoint/2010/main" val="4140536950"/>
              </p:ext>
            </p:extLst>
          </p:nvPr>
        </p:nvGraphicFramePr>
        <p:xfrm>
          <a:off x="4677058" y="1066800"/>
          <a:ext cx="3962396" cy="4800604"/>
        </p:xfrm>
        <a:graphic>
          <a:graphicData uri="http://schemas.openxmlformats.org/drawingml/2006/table">
            <a:tbl>
              <a:tblPr/>
              <a:tblGrid>
                <a:gridCol w="1342523">
                  <a:extLst>
                    <a:ext uri="{9D8B030D-6E8A-4147-A177-3AD203B41FA5}">
                      <a16:colId xmlns:a16="http://schemas.microsoft.com/office/drawing/2014/main" val="3665758827"/>
                    </a:ext>
                  </a:extLst>
                </a:gridCol>
                <a:gridCol w="1016668">
                  <a:extLst>
                    <a:ext uri="{9D8B030D-6E8A-4147-A177-3AD203B41FA5}">
                      <a16:colId xmlns:a16="http://schemas.microsoft.com/office/drawing/2014/main" val="2822741041"/>
                    </a:ext>
                  </a:extLst>
                </a:gridCol>
                <a:gridCol w="977564">
                  <a:extLst>
                    <a:ext uri="{9D8B030D-6E8A-4147-A177-3AD203B41FA5}">
                      <a16:colId xmlns:a16="http://schemas.microsoft.com/office/drawing/2014/main" val="1145590561"/>
                    </a:ext>
                  </a:extLst>
                </a:gridCol>
                <a:gridCol w="625641">
                  <a:extLst>
                    <a:ext uri="{9D8B030D-6E8A-4147-A177-3AD203B41FA5}">
                      <a16:colId xmlns:a16="http://schemas.microsoft.com/office/drawing/2014/main" val="2306494115"/>
                    </a:ext>
                  </a:extLst>
                </a:gridCol>
              </a:tblGrid>
              <a:tr h="660546">
                <a:tc>
                  <a:txBody>
                    <a:bodyPr/>
                    <a:lstStyle/>
                    <a:p>
                      <a:pPr algn="ctr" rtl="0" fontAlgn="ctr"/>
                      <a:r>
                        <a:rPr lang="en-US" sz="900" b="1" i="0" u="none" strike="noStrike" dirty="0">
                          <a:solidFill>
                            <a:srgbClr val="000000"/>
                          </a:solidFill>
                          <a:effectLst/>
                          <a:latin typeface="Arial" panose="020B0604020202020204" pitchFamily="34" charset="0"/>
                        </a:rPr>
                        <a:t>Subchapter N</a:t>
                      </a:r>
                      <a:r>
                        <a:rPr lang="en-US" sz="900" b="1" i="0" u="none" strike="noStrike" baseline="30000" dirty="0">
                          <a:solidFill>
                            <a:srgbClr val="000000"/>
                          </a:solidFill>
                          <a:effectLst/>
                          <a:latin typeface="Arial" panose="020B0604020202020204" pitchFamily="34" charset="0"/>
                        </a:rPr>
                        <a:t>1</a:t>
                      </a:r>
                      <a:r>
                        <a:rPr lang="en-US" sz="900" b="1" i="0" u="none" strike="noStrike" dirty="0">
                          <a:solidFill>
                            <a:srgbClr val="000000"/>
                          </a:solidFill>
                          <a:effectLst/>
                          <a:latin typeface="Arial" panose="020B0604020202020204" pitchFamily="34" charset="0"/>
                        </a:rPr>
                        <a:t> Invoice Month</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rtl="0" fontAlgn="ctr"/>
                      <a:r>
                        <a:rPr lang="en-US" sz="900" b="1" i="0" u="none" strike="noStrike">
                          <a:solidFill>
                            <a:srgbClr val="000000"/>
                          </a:solidFill>
                          <a:effectLst/>
                          <a:latin typeface="Arial" panose="020B0604020202020204" pitchFamily="34" charset="0"/>
                        </a:rPr>
                        <a:t>Monthly Uplift ($) (MTSUCDA)</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rtl="0" fontAlgn="ctr"/>
                      <a:r>
                        <a:rPr lang="en-US" sz="900" b="1" i="0" u="none" strike="noStrike">
                          <a:solidFill>
                            <a:srgbClr val="000000"/>
                          </a:solidFill>
                          <a:effectLst/>
                          <a:latin typeface="Arial" panose="020B0604020202020204" pitchFamily="34" charset="0"/>
                        </a:rPr>
                        <a:t>Non-Optout RTAML (MWh)</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rtl="0" fontAlgn="ctr"/>
                      <a:r>
                        <a:rPr lang="en-US" sz="900" b="1" i="0" u="none" strike="noStrike">
                          <a:solidFill>
                            <a:srgbClr val="000000"/>
                          </a:solidFill>
                          <a:effectLst/>
                          <a:latin typeface="Arial" panose="020B0604020202020204" pitchFamily="34" charset="0"/>
                        </a:rPr>
                        <a:t>$/MWh</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4270564177"/>
                  </a:ext>
                </a:extLst>
              </a:tr>
              <a:tr h="318466">
                <a:tc>
                  <a:txBody>
                    <a:bodyPr/>
                    <a:lstStyle/>
                    <a:p>
                      <a:pPr algn="ctr" rtl="0" fontAlgn="ctr">
                        <a:buNone/>
                      </a:pPr>
                      <a:r>
                        <a:rPr lang="en-US" sz="1000" b="0" i="0" u="none" strike="noStrike">
                          <a:solidFill>
                            <a:srgbClr val="000000"/>
                          </a:solidFill>
                          <a:effectLst/>
                          <a:latin typeface="Arial" panose="020B0604020202020204" pitchFamily="34" charset="0"/>
                        </a:rPr>
                        <a:t>Sep-24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dirty="0">
                          <a:solidFill>
                            <a:srgbClr val="000000"/>
                          </a:solidFill>
                          <a:effectLst/>
                          <a:latin typeface="Arial" panose="020B0604020202020204" pitchFamily="34" charset="0"/>
                        </a:rPr>
                        <a:t>11,923,344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a:solidFill>
                            <a:srgbClr val="000000"/>
                          </a:solidFill>
                          <a:effectLst/>
                          <a:latin typeface="Arial" panose="020B0604020202020204" pitchFamily="34" charset="0"/>
                        </a:rPr>
                        <a:t>25,097,865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a:solidFill>
                            <a:srgbClr val="000000"/>
                          </a:solidFill>
                          <a:effectLst/>
                          <a:latin typeface="Arial" panose="020B0604020202020204" pitchFamily="34" charset="0"/>
                        </a:rPr>
                        <a:t>0.48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2133633839"/>
                  </a:ext>
                </a:extLst>
              </a:tr>
              <a:tr h="318466">
                <a:tc>
                  <a:txBody>
                    <a:bodyPr/>
                    <a:lstStyle/>
                    <a:p>
                      <a:pPr algn="ctr" rtl="0" fontAlgn="ctr">
                        <a:buNone/>
                      </a:pPr>
                      <a:r>
                        <a:rPr lang="en-US" sz="1000" b="0" i="0" u="none" strike="noStrike">
                          <a:solidFill>
                            <a:srgbClr val="000000"/>
                          </a:solidFill>
                          <a:effectLst/>
                          <a:latin typeface="Arial" panose="020B0604020202020204" pitchFamily="34" charset="0"/>
                        </a:rPr>
                        <a:t>Oct-24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dirty="0">
                          <a:solidFill>
                            <a:srgbClr val="000000"/>
                          </a:solidFill>
                          <a:effectLst/>
                          <a:latin typeface="Arial" panose="020B0604020202020204" pitchFamily="34" charset="0"/>
                        </a:rPr>
                        <a:t>11,923,344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a:solidFill>
                            <a:srgbClr val="000000"/>
                          </a:solidFill>
                          <a:effectLst/>
                          <a:latin typeface="Arial" panose="020B0604020202020204" pitchFamily="34" charset="0"/>
                        </a:rPr>
                        <a:t>22,191,513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a:solidFill>
                            <a:srgbClr val="000000"/>
                          </a:solidFill>
                          <a:effectLst/>
                          <a:latin typeface="Arial" panose="020B0604020202020204" pitchFamily="34" charset="0"/>
                        </a:rPr>
                        <a:t>0.54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387999044"/>
                  </a:ext>
                </a:extLst>
              </a:tr>
              <a:tr h="318466">
                <a:tc>
                  <a:txBody>
                    <a:bodyPr/>
                    <a:lstStyle/>
                    <a:p>
                      <a:pPr algn="ctr" rtl="0" fontAlgn="ctr">
                        <a:buNone/>
                      </a:pPr>
                      <a:r>
                        <a:rPr lang="en-US" sz="1000" b="0" i="0" u="none" strike="noStrike">
                          <a:solidFill>
                            <a:srgbClr val="000000"/>
                          </a:solidFill>
                          <a:effectLst/>
                          <a:latin typeface="Arial" panose="020B0604020202020204" pitchFamily="34" charset="0"/>
                        </a:rPr>
                        <a:t>Nov-24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dirty="0">
                          <a:solidFill>
                            <a:srgbClr val="000000"/>
                          </a:solidFill>
                          <a:effectLst/>
                          <a:latin typeface="Arial" panose="020B0604020202020204" pitchFamily="34" charset="0"/>
                        </a:rPr>
                        <a:t>10,430,100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a:solidFill>
                            <a:srgbClr val="000000"/>
                          </a:solidFill>
                          <a:effectLst/>
                          <a:latin typeface="Arial" panose="020B0604020202020204" pitchFamily="34" charset="0"/>
                        </a:rPr>
                        <a:t>17,570,047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a:solidFill>
                            <a:srgbClr val="000000"/>
                          </a:solidFill>
                          <a:effectLst/>
                          <a:latin typeface="Arial" panose="020B0604020202020204" pitchFamily="34" charset="0"/>
                        </a:rPr>
                        <a:t>0.59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3707452586"/>
                  </a:ext>
                </a:extLst>
              </a:tr>
              <a:tr h="318466">
                <a:tc>
                  <a:txBody>
                    <a:bodyPr/>
                    <a:lstStyle/>
                    <a:p>
                      <a:pPr algn="ctr" rtl="0" fontAlgn="ctr">
                        <a:buNone/>
                      </a:pPr>
                      <a:r>
                        <a:rPr lang="en-US" sz="1000" b="0" i="0" u="none" strike="noStrike">
                          <a:solidFill>
                            <a:srgbClr val="000000"/>
                          </a:solidFill>
                          <a:effectLst/>
                          <a:latin typeface="Arial" panose="020B0604020202020204" pitchFamily="34" charset="0"/>
                        </a:rPr>
                        <a:t>Dec-24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dirty="0">
                          <a:solidFill>
                            <a:srgbClr val="000000"/>
                          </a:solidFill>
                          <a:effectLst/>
                          <a:latin typeface="Arial" panose="020B0604020202020204" pitchFamily="34" charset="0"/>
                        </a:rPr>
                        <a:t>13,134,200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a:solidFill>
                            <a:srgbClr val="000000"/>
                          </a:solidFill>
                          <a:effectLst/>
                          <a:latin typeface="Arial" panose="020B0604020202020204" pitchFamily="34" charset="0"/>
                        </a:rPr>
                        <a:t>21,319,230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a:solidFill>
                            <a:srgbClr val="000000"/>
                          </a:solidFill>
                          <a:effectLst/>
                          <a:latin typeface="Arial" panose="020B0604020202020204" pitchFamily="34" charset="0"/>
                        </a:rPr>
                        <a:t>0.62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982274738"/>
                  </a:ext>
                </a:extLst>
              </a:tr>
              <a:tr h="318466">
                <a:tc>
                  <a:txBody>
                    <a:bodyPr/>
                    <a:lstStyle/>
                    <a:p>
                      <a:pPr algn="ctr" rtl="0" fontAlgn="ctr">
                        <a:buNone/>
                      </a:pPr>
                      <a:r>
                        <a:rPr lang="en-US" sz="1000" b="0" i="0" u="none" strike="noStrike">
                          <a:solidFill>
                            <a:srgbClr val="000000"/>
                          </a:solidFill>
                          <a:effectLst/>
                          <a:latin typeface="Arial" panose="020B0604020202020204" pitchFamily="34" charset="0"/>
                        </a:rPr>
                        <a:t>Jan-25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dirty="0">
                          <a:solidFill>
                            <a:srgbClr val="000000"/>
                          </a:solidFill>
                          <a:effectLst/>
                          <a:latin typeface="Arial" panose="020B0604020202020204" pitchFamily="34" charset="0"/>
                        </a:rPr>
                        <a:t>11,975,300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a:solidFill>
                            <a:srgbClr val="000000"/>
                          </a:solidFill>
                          <a:effectLst/>
                          <a:latin typeface="Arial" panose="020B0604020202020204" pitchFamily="34" charset="0"/>
                        </a:rPr>
                        <a:t>22,872,340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a:solidFill>
                            <a:srgbClr val="000000"/>
                          </a:solidFill>
                          <a:effectLst/>
                          <a:latin typeface="Arial" panose="020B0604020202020204" pitchFamily="34" charset="0"/>
                        </a:rPr>
                        <a:t>0.52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3113303230"/>
                  </a:ext>
                </a:extLst>
              </a:tr>
              <a:tr h="318466">
                <a:tc>
                  <a:txBody>
                    <a:bodyPr/>
                    <a:lstStyle/>
                    <a:p>
                      <a:pPr algn="ctr" rtl="0" fontAlgn="ctr">
                        <a:buNone/>
                      </a:pPr>
                      <a:r>
                        <a:rPr lang="en-US" sz="1000" b="0" i="0" u="none" strike="noStrike">
                          <a:solidFill>
                            <a:srgbClr val="000000"/>
                          </a:solidFill>
                          <a:effectLst/>
                          <a:latin typeface="Arial" panose="020B0604020202020204" pitchFamily="34" charset="0"/>
                        </a:rPr>
                        <a:t>Feb-25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dirty="0">
                          <a:solidFill>
                            <a:srgbClr val="000000"/>
                          </a:solidFill>
                          <a:effectLst/>
                          <a:latin typeface="Arial" panose="020B0604020202020204" pitchFamily="34" charset="0"/>
                        </a:rPr>
                        <a:t>10,965,136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a:solidFill>
                            <a:srgbClr val="000000"/>
                          </a:solidFill>
                          <a:effectLst/>
                          <a:latin typeface="Arial" panose="020B0604020202020204" pitchFamily="34" charset="0"/>
                        </a:rPr>
                        <a:t>19,724,836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a:solidFill>
                            <a:srgbClr val="000000"/>
                          </a:solidFill>
                          <a:effectLst/>
                          <a:latin typeface="Arial" panose="020B0604020202020204" pitchFamily="34" charset="0"/>
                        </a:rPr>
                        <a:t>0.56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245109851"/>
                  </a:ext>
                </a:extLst>
              </a:tr>
              <a:tr h="318466">
                <a:tc>
                  <a:txBody>
                    <a:bodyPr/>
                    <a:lstStyle/>
                    <a:p>
                      <a:pPr algn="ctr" rtl="0" fontAlgn="ctr">
                        <a:buNone/>
                      </a:pPr>
                      <a:r>
                        <a:rPr lang="en-US" sz="1000" b="0" i="0" u="none" strike="noStrike">
                          <a:solidFill>
                            <a:srgbClr val="000000"/>
                          </a:solidFill>
                          <a:effectLst/>
                          <a:latin typeface="Arial" panose="020B0604020202020204" pitchFamily="34" charset="0"/>
                        </a:rPr>
                        <a:t>Mar-25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dirty="0">
                          <a:solidFill>
                            <a:srgbClr val="000000"/>
                          </a:solidFill>
                          <a:effectLst/>
                          <a:latin typeface="Arial" panose="020B0604020202020204" pitchFamily="34" charset="0"/>
                        </a:rPr>
                        <a:t>12,139,972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a:solidFill>
                            <a:srgbClr val="000000"/>
                          </a:solidFill>
                          <a:effectLst/>
                          <a:latin typeface="Arial" panose="020B0604020202020204" pitchFamily="34" charset="0"/>
                        </a:rPr>
                        <a:t>19,105,303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a:solidFill>
                            <a:srgbClr val="000000"/>
                          </a:solidFill>
                          <a:effectLst/>
                          <a:latin typeface="Arial" panose="020B0604020202020204" pitchFamily="34" charset="0"/>
                        </a:rPr>
                        <a:t>0.64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2584153553"/>
                  </a:ext>
                </a:extLst>
              </a:tr>
              <a:tr h="318466">
                <a:tc>
                  <a:txBody>
                    <a:bodyPr/>
                    <a:lstStyle/>
                    <a:p>
                      <a:pPr algn="ctr" rtl="0" fontAlgn="ctr">
                        <a:buNone/>
                      </a:pPr>
                      <a:r>
                        <a:rPr lang="en-US" sz="1000" b="0" i="0" u="none" strike="noStrike">
                          <a:solidFill>
                            <a:srgbClr val="000000"/>
                          </a:solidFill>
                          <a:effectLst/>
                          <a:latin typeface="Arial" panose="020B0604020202020204" pitchFamily="34" charset="0"/>
                        </a:rPr>
                        <a:t>Apr-25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dirty="0">
                          <a:solidFill>
                            <a:srgbClr val="000000"/>
                          </a:solidFill>
                          <a:effectLst/>
                          <a:latin typeface="Arial" panose="020B0604020202020204" pitchFamily="34" charset="0"/>
                        </a:rPr>
                        <a:t>11,748,360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a:solidFill>
                            <a:srgbClr val="000000"/>
                          </a:solidFill>
                          <a:effectLst/>
                          <a:latin typeface="Arial" panose="020B0604020202020204" pitchFamily="34" charset="0"/>
                        </a:rPr>
                        <a:t>20,194,074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a:solidFill>
                            <a:srgbClr val="000000"/>
                          </a:solidFill>
                          <a:effectLst/>
                          <a:latin typeface="Arial" panose="020B0604020202020204" pitchFamily="34" charset="0"/>
                        </a:rPr>
                        <a:t>0.58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2854805498"/>
                  </a:ext>
                </a:extLst>
              </a:tr>
              <a:tr h="318466">
                <a:tc>
                  <a:txBody>
                    <a:bodyPr/>
                    <a:lstStyle/>
                    <a:p>
                      <a:pPr algn="ctr" rtl="0" fontAlgn="ctr">
                        <a:buNone/>
                      </a:pPr>
                      <a:r>
                        <a:rPr lang="en-US" sz="1000" b="0" i="0" u="none" strike="noStrike">
                          <a:solidFill>
                            <a:srgbClr val="000000"/>
                          </a:solidFill>
                          <a:effectLst/>
                          <a:latin typeface="Arial" panose="020B0604020202020204" pitchFamily="34" charset="0"/>
                        </a:rPr>
                        <a:t>May-25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dirty="0">
                          <a:solidFill>
                            <a:srgbClr val="000000"/>
                          </a:solidFill>
                          <a:effectLst/>
                          <a:latin typeface="Arial" panose="020B0604020202020204" pitchFamily="34" charset="0"/>
                        </a:rPr>
                        <a:t>11,780,760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dirty="0">
                          <a:solidFill>
                            <a:srgbClr val="000000"/>
                          </a:solidFill>
                          <a:effectLst/>
                          <a:latin typeface="Arial" panose="020B0604020202020204" pitchFamily="34" charset="0"/>
                        </a:rPr>
                        <a:t>22,708,679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a:solidFill>
                            <a:srgbClr val="000000"/>
                          </a:solidFill>
                          <a:effectLst/>
                          <a:latin typeface="Arial" panose="020B0604020202020204" pitchFamily="34" charset="0"/>
                        </a:rPr>
                        <a:t>0.52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3242372196"/>
                  </a:ext>
                </a:extLst>
              </a:tr>
              <a:tr h="318466">
                <a:tc>
                  <a:txBody>
                    <a:bodyPr/>
                    <a:lstStyle/>
                    <a:p>
                      <a:pPr algn="ctr" rtl="0" fontAlgn="ctr">
                        <a:buNone/>
                      </a:pPr>
                      <a:r>
                        <a:rPr lang="en-US" sz="1000" b="0" i="0" u="none" strike="noStrike" dirty="0">
                          <a:solidFill>
                            <a:srgbClr val="000000"/>
                          </a:solidFill>
                          <a:effectLst/>
                          <a:latin typeface="Arial" panose="020B0604020202020204" pitchFamily="34" charset="0"/>
                        </a:rPr>
                        <a:t>Jun-25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dirty="0">
                          <a:solidFill>
                            <a:srgbClr val="000000"/>
                          </a:solidFill>
                          <a:effectLst/>
                          <a:latin typeface="Arial" panose="020B0604020202020204" pitchFamily="34" charset="0"/>
                        </a:rPr>
                        <a:t>12,173,452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dirty="0">
                          <a:solidFill>
                            <a:srgbClr val="000000"/>
                          </a:solidFill>
                          <a:effectLst/>
                          <a:latin typeface="Arial" panose="020B0604020202020204" pitchFamily="34" charset="0"/>
                        </a:rPr>
                        <a:t>26,550,205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dirty="0">
                          <a:solidFill>
                            <a:srgbClr val="000000"/>
                          </a:solidFill>
                          <a:effectLst/>
                          <a:latin typeface="Arial" panose="020B0604020202020204" pitchFamily="34" charset="0"/>
                        </a:rPr>
                        <a:t>0.46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712038788"/>
                  </a:ext>
                </a:extLst>
              </a:tr>
              <a:tr h="318466">
                <a:tc>
                  <a:txBody>
                    <a:bodyPr/>
                    <a:lstStyle/>
                    <a:p>
                      <a:pPr algn="ctr" rtl="0" fontAlgn="ctr">
                        <a:buNone/>
                      </a:pPr>
                      <a:r>
                        <a:rPr lang="en-US" sz="1000" b="0" i="0" u="none" strike="noStrike">
                          <a:solidFill>
                            <a:srgbClr val="000000"/>
                          </a:solidFill>
                          <a:effectLst/>
                          <a:latin typeface="Arial" panose="020B0604020202020204" pitchFamily="34" charset="0"/>
                        </a:rPr>
                        <a:t>Jul-25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dirty="0">
                          <a:solidFill>
                            <a:srgbClr val="000000"/>
                          </a:solidFill>
                          <a:effectLst/>
                          <a:latin typeface="Arial" panose="020B0604020202020204" pitchFamily="34" charset="0"/>
                        </a:rPr>
                        <a:t>12,173,452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a:solidFill>
                            <a:srgbClr val="000000"/>
                          </a:solidFill>
                          <a:effectLst/>
                          <a:latin typeface="Arial" panose="020B0604020202020204" pitchFamily="34" charset="0"/>
                        </a:rPr>
                        <a:t>28,026,173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dirty="0">
                          <a:solidFill>
                            <a:srgbClr val="000000"/>
                          </a:solidFill>
                          <a:effectLst/>
                          <a:latin typeface="Arial" panose="020B0604020202020204" pitchFamily="34" charset="0"/>
                        </a:rPr>
                        <a:t>0.43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1991872400"/>
                  </a:ext>
                </a:extLst>
              </a:tr>
              <a:tr h="318466">
                <a:tc>
                  <a:txBody>
                    <a:bodyPr/>
                    <a:lstStyle/>
                    <a:p>
                      <a:pPr algn="ctr" rtl="0" fontAlgn="ctr">
                        <a:buNone/>
                      </a:pPr>
                      <a:r>
                        <a:rPr lang="en-US" sz="1000" b="0" i="0" u="none" strike="noStrike">
                          <a:solidFill>
                            <a:srgbClr val="000000"/>
                          </a:solidFill>
                          <a:effectLst/>
                          <a:latin typeface="Arial" panose="020B0604020202020204" pitchFamily="34" charset="0"/>
                        </a:rPr>
                        <a:t>Aug-25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dirty="0">
                          <a:solidFill>
                            <a:srgbClr val="000000"/>
                          </a:solidFill>
                          <a:effectLst/>
                          <a:latin typeface="Arial" panose="020B0604020202020204" pitchFamily="34" charset="0"/>
                        </a:rPr>
                        <a:t>11,180,138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a:solidFill>
                            <a:srgbClr val="000000"/>
                          </a:solidFill>
                          <a:effectLst/>
                          <a:latin typeface="Arial" panose="020B0604020202020204" pitchFamily="34" charset="0"/>
                        </a:rPr>
                        <a:t>27,752,352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dirty="0">
                          <a:solidFill>
                            <a:srgbClr val="000000"/>
                          </a:solidFill>
                          <a:effectLst/>
                          <a:latin typeface="Arial" panose="020B0604020202020204" pitchFamily="34" charset="0"/>
                        </a:rPr>
                        <a:t>0.40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973007019"/>
                  </a:ext>
                </a:extLst>
              </a:tr>
              <a:tr h="318466">
                <a:tc>
                  <a:txBody>
                    <a:bodyPr/>
                    <a:lstStyle/>
                    <a:p>
                      <a:pPr algn="ctr" rtl="0" fontAlgn="ctr">
                        <a:buNone/>
                      </a:pPr>
                      <a:r>
                        <a:rPr lang="en-US" sz="1000" b="0" i="0" u="none" strike="noStrike">
                          <a:solidFill>
                            <a:srgbClr val="000000"/>
                          </a:solidFill>
                          <a:effectLst/>
                          <a:latin typeface="Arial" panose="020B0604020202020204" pitchFamily="34" charset="0"/>
                        </a:rPr>
                        <a:t>Sep-25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dirty="0">
                          <a:solidFill>
                            <a:srgbClr val="000000"/>
                          </a:solidFill>
                          <a:effectLst/>
                          <a:latin typeface="Arial" panose="020B0604020202020204" pitchFamily="34" charset="0"/>
                        </a:rPr>
                        <a:t>12,336,704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a:solidFill>
                            <a:srgbClr val="000000"/>
                          </a:solidFill>
                          <a:effectLst/>
                          <a:latin typeface="Arial" panose="020B0604020202020204" pitchFamily="34" charset="0"/>
                        </a:rPr>
                        <a:t>28,124,924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dirty="0">
                          <a:solidFill>
                            <a:srgbClr val="000000"/>
                          </a:solidFill>
                          <a:effectLst/>
                          <a:latin typeface="Arial" panose="020B0604020202020204" pitchFamily="34" charset="0"/>
                        </a:rPr>
                        <a:t>0.44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3295096573"/>
                  </a:ext>
                </a:extLst>
              </a:tr>
            </a:tbl>
          </a:graphicData>
        </a:graphic>
      </p:graphicFrame>
      <p:graphicFrame>
        <p:nvGraphicFramePr>
          <p:cNvPr id="6" name="Table 5">
            <a:extLst>
              <a:ext uri="{FF2B5EF4-FFF2-40B4-BE49-F238E27FC236}">
                <a16:creationId xmlns:a16="http://schemas.microsoft.com/office/drawing/2014/main" id="{149B500D-70DC-9517-5E5C-6A5E28B5A6DC}"/>
              </a:ext>
            </a:extLst>
          </p:cNvPr>
          <p:cNvGraphicFramePr>
            <a:graphicFrameLocks noGrp="1"/>
          </p:cNvGraphicFramePr>
          <p:nvPr>
            <p:extLst>
              <p:ext uri="{D42A27DB-BD31-4B8C-83A1-F6EECF244321}">
                <p14:modId xmlns:p14="http://schemas.microsoft.com/office/powerpoint/2010/main" val="226088970"/>
              </p:ext>
            </p:extLst>
          </p:nvPr>
        </p:nvGraphicFramePr>
        <p:xfrm>
          <a:off x="381000" y="1066801"/>
          <a:ext cx="3886198" cy="4800603"/>
        </p:xfrm>
        <a:graphic>
          <a:graphicData uri="http://schemas.openxmlformats.org/drawingml/2006/table">
            <a:tbl>
              <a:tblPr/>
              <a:tblGrid>
                <a:gridCol w="1100515">
                  <a:extLst>
                    <a:ext uri="{9D8B030D-6E8A-4147-A177-3AD203B41FA5}">
                      <a16:colId xmlns:a16="http://schemas.microsoft.com/office/drawing/2014/main" val="3877628444"/>
                    </a:ext>
                  </a:extLst>
                </a:gridCol>
                <a:gridCol w="966079">
                  <a:extLst>
                    <a:ext uri="{9D8B030D-6E8A-4147-A177-3AD203B41FA5}">
                      <a16:colId xmlns:a16="http://schemas.microsoft.com/office/drawing/2014/main" val="1735079822"/>
                    </a:ext>
                  </a:extLst>
                </a:gridCol>
                <a:gridCol w="891043">
                  <a:extLst>
                    <a:ext uri="{9D8B030D-6E8A-4147-A177-3AD203B41FA5}">
                      <a16:colId xmlns:a16="http://schemas.microsoft.com/office/drawing/2014/main" val="2051531450"/>
                    </a:ext>
                  </a:extLst>
                </a:gridCol>
                <a:gridCol w="928561">
                  <a:extLst>
                    <a:ext uri="{9D8B030D-6E8A-4147-A177-3AD203B41FA5}">
                      <a16:colId xmlns:a16="http://schemas.microsoft.com/office/drawing/2014/main" val="1630269059"/>
                    </a:ext>
                  </a:extLst>
                </a:gridCol>
              </a:tblGrid>
              <a:tr h="660545">
                <a:tc>
                  <a:txBody>
                    <a:bodyPr/>
                    <a:lstStyle/>
                    <a:p>
                      <a:pPr algn="ctr" rtl="0" fontAlgn="ctr"/>
                      <a:r>
                        <a:rPr lang="en-US" sz="900" b="1" i="0" u="none" strike="noStrike" dirty="0">
                          <a:solidFill>
                            <a:srgbClr val="000000"/>
                          </a:solidFill>
                          <a:effectLst/>
                          <a:latin typeface="Arial" panose="020B0604020202020204" pitchFamily="34" charset="0"/>
                        </a:rPr>
                        <a:t>Subchapter M Invoice Month</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rtl="0" fontAlgn="ctr"/>
                      <a:r>
                        <a:rPr lang="en-US" sz="900" b="1" i="0" u="none" strike="noStrike" dirty="0">
                          <a:solidFill>
                            <a:srgbClr val="000000"/>
                          </a:solidFill>
                          <a:effectLst/>
                          <a:latin typeface="Arial" panose="020B0604020202020204" pitchFamily="34" charset="0"/>
                        </a:rPr>
                        <a:t>Reference Month (RTM_FINAL data)</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rtl="0" fontAlgn="ctr"/>
                      <a:r>
                        <a:rPr lang="en-US" sz="900" b="1" i="0" u="none" strike="noStrike" dirty="0">
                          <a:solidFill>
                            <a:srgbClr val="000000"/>
                          </a:solidFill>
                          <a:effectLst/>
                          <a:latin typeface="Arial" panose="020B0604020202020204" pitchFamily="34" charset="0"/>
                        </a:rPr>
                        <a:t>Monthly Uplift ($) (TSDCMA)</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rtl="0" fontAlgn="ctr"/>
                      <a:r>
                        <a:rPr lang="en-US" sz="900" b="1" i="0" u="none" strike="noStrike" dirty="0">
                          <a:solidFill>
                            <a:srgbClr val="000000"/>
                          </a:solidFill>
                          <a:effectLst/>
                          <a:latin typeface="Arial" panose="020B0604020202020204" pitchFamily="34" charset="0"/>
                        </a:rPr>
                        <a:t>SDCMMATOT (MWh)</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2746559365"/>
                  </a:ext>
                </a:extLst>
              </a:tr>
              <a:tr h="318466">
                <a:tc>
                  <a:txBody>
                    <a:bodyPr/>
                    <a:lstStyle/>
                    <a:p>
                      <a:pPr algn="ctr" rtl="0" fontAlgn="ctr">
                        <a:buNone/>
                      </a:pPr>
                      <a:r>
                        <a:rPr lang="en-US" sz="1000" b="0" i="0" u="none" strike="noStrike">
                          <a:solidFill>
                            <a:srgbClr val="000000"/>
                          </a:solidFill>
                          <a:effectLst/>
                          <a:latin typeface="Arial" panose="020B0604020202020204" pitchFamily="34" charset="0"/>
                        </a:rPr>
                        <a:t>Sep-24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a:solidFill>
                            <a:srgbClr val="000000"/>
                          </a:solidFill>
                          <a:effectLst/>
                          <a:latin typeface="Arial" panose="020B0604020202020204" pitchFamily="34" charset="0"/>
                        </a:rPr>
                        <a:t>Jun-24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a:solidFill>
                            <a:srgbClr val="000000"/>
                          </a:solidFill>
                          <a:effectLst/>
                          <a:latin typeface="Arial" panose="020B0604020202020204" pitchFamily="34" charset="0"/>
                        </a:rPr>
                        <a:t>1,926,208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a:solidFill>
                            <a:srgbClr val="000000"/>
                          </a:solidFill>
                          <a:effectLst/>
                          <a:latin typeface="Arial" panose="020B0604020202020204" pitchFamily="34" charset="0"/>
                        </a:rPr>
                        <a:t>242,555,565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4187710244"/>
                  </a:ext>
                </a:extLst>
              </a:tr>
              <a:tr h="318466">
                <a:tc>
                  <a:txBody>
                    <a:bodyPr/>
                    <a:lstStyle/>
                    <a:p>
                      <a:pPr algn="ctr" rtl="0" fontAlgn="ctr">
                        <a:buNone/>
                      </a:pPr>
                      <a:r>
                        <a:rPr lang="en-US" sz="1000" b="0" i="0" u="none" strike="noStrike">
                          <a:solidFill>
                            <a:srgbClr val="000000"/>
                          </a:solidFill>
                          <a:effectLst/>
                          <a:latin typeface="Arial" panose="020B0604020202020204" pitchFamily="34" charset="0"/>
                        </a:rPr>
                        <a:t>Oct-24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a:solidFill>
                            <a:srgbClr val="000000"/>
                          </a:solidFill>
                          <a:effectLst/>
                          <a:latin typeface="Arial" panose="020B0604020202020204" pitchFamily="34" charset="0"/>
                        </a:rPr>
                        <a:t>Jul-24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dirty="0">
                          <a:solidFill>
                            <a:srgbClr val="000000"/>
                          </a:solidFill>
                          <a:effectLst/>
                          <a:latin typeface="Arial" panose="020B0604020202020204" pitchFamily="34" charset="0"/>
                        </a:rPr>
                        <a:t>1,926,208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a:solidFill>
                            <a:srgbClr val="000000"/>
                          </a:solidFill>
                          <a:effectLst/>
                          <a:latin typeface="Arial" panose="020B0604020202020204" pitchFamily="34" charset="0"/>
                        </a:rPr>
                        <a:t>265,253,998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680090260"/>
                  </a:ext>
                </a:extLst>
              </a:tr>
              <a:tr h="318466">
                <a:tc>
                  <a:txBody>
                    <a:bodyPr/>
                    <a:lstStyle/>
                    <a:p>
                      <a:pPr algn="ctr" rtl="0" fontAlgn="ctr">
                        <a:buNone/>
                      </a:pPr>
                      <a:r>
                        <a:rPr lang="en-US" sz="1000" b="0" i="0" u="none" strike="noStrike">
                          <a:solidFill>
                            <a:srgbClr val="000000"/>
                          </a:solidFill>
                          <a:effectLst/>
                          <a:latin typeface="Arial" panose="020B0604020202020204" pitchFamily="34" charset="0"/>
                        </a:rPr>
                        <a:t>Nov-24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a:solidFill>
                            <a:srgbClr val="000000"/>
                          </a:solidFill>
                          <a:effectLst/>
                          <a:latin typeface="Arial" panose="020B0604020202020204" pitchFamily="34" charset="0"/>
                        </a:rPr>
                        <a:t>Aug-24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a:solidFill>
                            <a:srgbClr val="000000"/>
                          </a:solidFill>
                          <a:effectLst/>
                          <a:latin typeface="Arial" panose="020B0604020202020204" pitchFamily="34" charset="0"/>
                        </a:rPr>
                        <a:t>2,234,826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a:solidFill>
                            <a:srgbClr val="000000"/>
                          </a:solidFill>
                          <a:effectLst/>
                          <a:latin typeface="Arial" panose="020B0604020202020204" pitchFamily="34" charset="0"/>
                        </a:rPr>
                        <a:t>261,274,635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1052568208"/>
                  </a:ext>
                </a:extLst>
              </a:tr>
              <a:tr h="318466">
                <a:tc>
                  <a:txBody>
                    <a:bodyPr/>
                    <a:lstStyle/>
                    <a:p>
                      <a:pPr algn="ctr" rtl="0" fontAlgn="ctr">
                        <a:buNone/>
                      </a:pPr>
                      <a:r>
                        <a:rPr lang="en-US" sz="1000" b="0" i="0" u="none" strike="noStrike">
                          <a:solidFill>
                            <a:srgbClr val="000000"/>
                          </a:solidFill>
                          <a:effectLst/>
                          <a:latin typeface="Arial" panose="020B0604020202020204" pitchFamily="34" charset="0"/>
                        </a:rPr>
                        <a:t>Dec-24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a:solidFill>
                            <a:srgbClr val="000000"/>
                          </a:solidFill>
                          <a:effectLst/>
                          <a:latin typeface="Arial" panose="020B0604020202020204" pitchFamily="34" charset="0"/>
                        </a:rPr>
                        <a:t>Sep-24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a:solidFill>
                            <a:srgbClr val="000000"/>
                          </a:solidFill>
                          <a:effectLst/>
                          <a:latin typeface="Arial" panose="020B0604020202020204" pitchFamily="34" charset="0"/>
                        </a:rPr>
                        <a:t>2,234,826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a:solidFill>
                            <a:srgbClr val="000000"/>
                          </a:solidFill>
                          <a:effectLst/>
                          <a:latin typeface="Arial" panose="020B0604020202020204" pitchFamily="34" charset="0"/>
                        </a:rPr>
                        <a:t>254,909,036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513327973"/>
                  </a:ext>
                </a:extLst>
              </a:tr>
              <a:tr h="318466">
                <a:tc>
                  <a:txBody>
                    <a:bodyPr/>
                    <a:lstStyle/>
                    <a:p>
                      <a:pPr algn="ctr" rtl="0" fontAlgn="ctr">
                        <a:buNone/>
                      </a:pPr>
                      <a:r>
                        <a:rPr lang="en-US" sz="1000" b="0" i="0" u="none" strike="noStrike">
                          <a:solidFill>
                            <a:srgbClr val="000000"/>
                          </a:solidFill>
                          <a:effectLst/>
                          <a:latin typeface="Arial" panose="020B0604020202020204" pitchFamily="34" charset="0"/>
                        </a:rPr>
                        <a:t>Jan-25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a:solidFill>
                            <a:srgbClr val="000000"/>
                          </a:solidFill>
                          <a:effectLst/>
                          <a:latin typeface="Arial" panose="020B0604020202020204" pitchFamily="34" charset="0"/>
                        </a:rPr>
                        <a:t>Oct-24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a:solidFill>
                            <a:srgbClr val="000000"/>
                          </a:solidFill>
                          <a:effectLst/>
                          <a:latin typeface="Arial" panose="020B0604020202020204" pitchFamily="34" charset="0"/>
                        </a:rPr>
                        <a:t>2,234,826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a:solidFill>
                            <a:srgbClr val="000000"/>
                          </a:solidFill>
                          <a:effectLst/>
                          <a:latin typeface="Arial" panose="020B0604020202020204" pitchFamily="34" charset="0"/>
                        </a:rPr>
                        <a:t>267,243,422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4153084073"/>
                  </a:ext>
                </a:extLst>
              </a:tr>
              <a:tr h="318466">
                <a:tc>
                  <a:txBody>
                    <a:bodyPr/>
                    <a:lstStyle/>
                    <a:p>
                      <a:pPr algn="ctr" rtl="0" fontAlgn="ctr">
                        <a:buNone/>
                      </a:pPr>
                      <a:r>
                        <a:rPr lang="en-US" sz="1000" b="0" i="0" u="none" strike="noStrike">
                          <a:solidFill>
                            <a:srgbClr val="000000"/>
                          </a:solidFill>
                          <a:effectLst/>
                          <a:latin typeface="Arial" panose="020B0604020202020204" pitchFamily="34" charset="0"/>
                        </a:rPr>
                        <a:t>Feb-25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a:solidFill>
                            <a:srgbClr val="000000"/>
                          </a:solidFill>
                          <a:effectLst/>
                          <a:latin typeface="Arial" panose="020B0604020202020204" pitchFamily="34" charset="0"/>
                        </a:rPr>
                        <a:t>Nov-24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a:solidFill>
                            <a:srgbClr val="000000"/>
                          </a:solidFill>
                          <a:effectLst/>
                          <a:latin typeface="Arial" panose="020B0604020202020204" pitchFamily="34" charset="0"/>
                        </a:rPr>
                        <a:t>2,234,826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a:solidFill>
                            <a:srgbClr val="000000"/>
                          </a:solidFill>
                          <a:effectLst/>
                          <a:latin typeface="Arial" panose="020B0604020202020204" pitchFamily="34" charset="0"/>
                        </a:rPr>
                        <a:t>259,296,832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27312673"/>
                  </a:ext>
                </a:extLst>
              </a:tr>
              <a:tr h="318466">
                <a:tc>
                  <a:txBody>
                    <a:bodyPr/>
                    <a:lstStyle/>
                    <a:p>
                      <a:pPr algn="ctr" rtl="0" fontAlgn="ctr">
                        <a:buNone/>
                      </a:pPr>
                      <a:r>
                        <a:rPr lang="en-US" sz="1000" b="0" i="0" u="none" strike="noStrike">
                          <a:solidFill>
                            <a:srgbClr val="000000"/>
                          </a:solidFill>
                          <a:effectLst/>
                          <a:latin typeface="Arial" panose="020B0604020202020204" pitchFamily="34" charset="0"/>
                        </a:rPr>
                        <a:t>Mar-25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a:solidFill>
                            <a:srgbClr val="000000"/>
                          </a:solidFill>
                          <a:effectLst/>
                          <a:latin typeface="Arial" panose="020B0604020202020204" pitchFamily="34" charset="0"/>
                        </a:rPr>
                        <a:t>Dec-24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a:solidFill>
                            <a:srgbClr val="000000"/>
                          </a:solidFill>
                          <a:effectLst/>
                          <a:latin typeface="Arial" panose="020B0604020202020204" pitchFamily="34" charset="0"/>
                        </a:rPr>
                        <a:t>2,234,826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a:solidFill>
                            <a:srgbClr val="000000"/>
                          </a:solidFill>
                          <a:effectLst/>
                          <a:latin typeface="Arial" panose="020B0604020202020204" pitchFamily="34" charset="0"/>
                        </a:rPr>
                        <a:t>271,342,237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648201971"/>
                  </a:ext>
                </a:extLst>
              </a:tr>
              <a:tr h="318466">
                <a:tc>
                  <a:txBody>
                    <a:bodyPr/>
                    <a:lstStyle/>
                    <a:p>
                      <a:pPr algn="ctr" rtl="0" fontAlgn="ctr">
                        <a:buNone/>
                      </a:pPr>
                      <a:r>
                        <a:rPr lang="en-US" sz="1000" b="0" i="0" u="none" strike="noStrike">
                          <a:solidFill>
                            <a:srgbClr val="000000"/>
                          </a:solidFill>
                          <a:effectLst/>
                          <a:latin typeface="Arial" panose="020B0604020202020204" pitchFamily="34" charset="0"/>
                        </a:rPr>
                        <a:t>Apr-25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a:solidFill>
                            <a:srgbClr val="000000"/>
                          </a:solidFill>
                          <a:effectLst/>
                          <a:latin typeface="Arial" panose="020B0604020202020204" pitchFamily="34" charset="0"/>
                        </a:rPr>
                        <a:t>Jan-25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a:solidFill>
                            <a:srgbClr val="000000"/>
                          </a:solidFill>
                          <a:effectLst/>
                          <a:latin typeface="Arial" panose="020B0604020202020204" pitchFamily="34" charset="0"/>
                        </a:rPr>
                        <a:t>2,234,826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a:solidFill>
                            <a:srgbClr val="000000"/>
                          </a:solidFill>
                          <a:effectLst/>
                          <a:latin typeface="Arial" panose="020B0604020202020204" pitchFamily="34" charset="0"/>
                        </a:rPr>
                        <a:t>269,652,704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632747044"/>
                  </a:ext>
                </a:extLst>
              </a:tr>
              <a:tr h="318466">
                <a:tc>
                  <a:txBody>
                    <a:bodyPr/>
                    <a:lstStyle/>
                    <a:p>
                      <a:pPr algn="ctr" rtl="0" fontAlgn="ctr">
                        <a:buNone/>
                      </a:pPr>
                      <a:r>
                        <a:rPr lang="en-US" sz="1000" b="0" i="0" u="none" strike="noStrike">
                          <a:solidFill>
                            <a:srgbClr val="000000"/>
                          </a:solidFill>
                          <a:effectLst/>
                          <a:latin typeface="Arial" panose="020B0604020202020204" pitchFamily="34" charset="0"/>
                        </a:rPr>
                        <a:t>May-25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a:solidFill>
                            <a:srgbClr val="000000"/>
                          </a:solidFill>
                          <a:effectLst/>
                          <a:latin typeface="Arial" panose="020B0604020202020204" pitchFamily="34" charset="0"/>
                        </a:rPr>
                        <a:t>Feb-25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a:solidFill>
                            <a:srgbClr val="000000"/>
                          </a:solidFill>
                          <a:effectLst/>
                          <a:latin typeface="Arial" panose="020B0604020202020204" pitchFamily="34" charset="0"/>
                        </a:rPr>
                        <a:t>2,393,201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a:solidFill>
                            <a:srgbClr val="000000"/>
                          </a:solidFill>
                          <a:effectLst/>
                          <a:latin typeface="Arial" panose="020B0604020202020204" pitchFamily="34" charset="0"/>
                        </a:rPr>
                        <a:t>245,496,350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2926823464"/>
                  </a:ext>
                </a:extLst>
              </a:tr>
              <a:tr h="318466">
                <a:tc>
                  <a:txBody>
                    <a:bodyPr/>
                    <a:lstStyle/>
                    <a:p>
                      <a:pPr algn="ctr" rtl="0" fontAlgn="ctr">
                        <a:buNone/>
                      </a:pPr>
                      <a:r>
                        <a:rPr lang="en-US" sz="1000" b="0" i="0" u="none" strike="noStrike">
                          <a:solidFill>
                            <a:srgbClr val="000000"/>
                          </a:solidFill>
                          <a:effectLst/>
                          <a:latin typeface="Arial" panose="020B0604020202020204" pitchFamily="34" charset="0"/>
                        </a:rPr>
                        <a:t>Jun-25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a:solidFill>
                            <a:srgbClr val="000000"/>
                          </a:solidFill>
                          <a:effectLst/>
                          <a:latin typeface="Arial" panose="020B0604020202020204" pitchFamily="34" charset="0"/>
                        </a:rPr>
                        <a:t>Mar-25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dirty="0">
                          <a:solidFill>
                            <a:srgbClr val="000000"/>
                          </a:solidFill>
                          <a:effectLst/>
                          <a:latin typeface="Arial" panose="020B0604020202020204" pitchFamily="34" charset="0"/>
                        </a:rPr>
                        <a:t>2,393,201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a:solidFill>
                            <a:srgbClr val="000000"/>
                          </a:solidFill>
                          <a:effectLst/>
                          <a:latin typeface="Arial" panose="020B0604020202020204" pitchFamily="34" charset="0"/>
                        </a:rPr>
                        <a:t>266,900,167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2413346149"/>
                  </a:ext>
                </a:extLst>
              </a:tr>
              <a:tr h="318466">
                <a:tc>
                  <a:txBody>
                    <a:bodyPr/>
                    <a:lstStyle/>
                    <a:p>
                      <a:pPr algn="ctr" rtl="0" fontAlgn="ctr">
                        <a:buNone/>
                      </a:pPr>
                      <a:r>
                        <a:rPr lang="en-US" sz="1000" b="0" i="0" u="none" strike="noStrike">
                          <a:solidFill>
                            <a:srgbClr val="000000"/>
                          </a:solidFill>
                          <a:effectLst/>
                          <a:latin typeface="Arial" panose="020B0604020202020204" pitchFamily="34" charset="0"/>
                        </a:rPr>
                        <a:t>Jul-25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a:solidFill>
                            <a:srgbClr val="000000"/>
                          </a:solidFill>
                          <a:effectLst/>
                          <a:latin typeface="Arial" panose="020B0604020202020204" pitchFamily="34" charset="0"/>
                        </a:rPr>
                        <a:t>Apr-25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dirty="0">
                          <a:solidFill>
                            <a:srgbClr val="000000"/>
                          </a:solidFill>
                          <a:effectLst/>
                          <a:latin typeface="Arial" panose="020B0604020202020204" pitchFamily="34" charset="0"/>
                        </a:rPr>
                        <a:t>2,393,201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a:solidFill>
                            <a:srgbClr val="000000"/>
                          </a:solidFill>
                          <a:effectLst/>
                          <a:latin typeface="Arial" panose="020B0604020202020204" pitchFamily="34" charset="0"/>
                        </a:rPr>
                        <a:t>270,472,809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3430070345"/>
                  </a:ext>
                </a:extLst>
              </a:tr>
              <a:tr h="318466">
                <a:tc>
                  <a:txBody>
                    <a:bodyPr/>
                    <a:lstStyle/>
                    <a:p>
                      <a:pPr algn="ctr" rtl="0" fontAlgn="ctr">
                        <a:buNone/>
                      </a:pPr>
                      <a:r>
                        <a:rPr lang="en-US" sz="1000" b="0" i="0" u="none" strike="noStrike">
                          <a:solidFill>
                            <a:srgbClr val="000000"/>
                          </a:solidFill>
                          <a:effectLst/>
                          <a:latin typeface="Arial" panose="020B0604020202020204" pitchFamily="34" charset="0"/>
                        </a:rPr>
                        <a:t>Aug-25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a:solidFill>
                            <a:srgbClr val="000000"/>
                          </a:solidFill>
                          <a:effectLst/>
                          <a:latin typeface="Arial" panose="020B0604020202020204" pitchFamily="34" charset="0"/>
                        </a:rPr>
                        <a:t>May-25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dirty="0">
                          <a:solidFill>
                            <a:srgbClr val="000000"/>
                          </a:solidFill>
                          <a:effectLst/>
                          <a:latin typeface="Arial" panose="020B0604020202020204" pitchFamily="34" charset="0"/>
                        </a:rPr>
                        <a:t>2,393,201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dirty="0">
                          <a:solidFill>
                            <a:srgbClr val="000000"/>
                          </a:solidFill>
                          <a:effectLst/>
                          <a:latin typeface="Arial" panose="020B0604020202020204" pitchFamily="34" charset="0"/>
                        </a:rPr>
                        <a:t>268,649,078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683135460"/>
                  </a:ext>
                </a:extLst>
              </a:tr>
              <a:tr h="318466">
                <a:tc>
                  <a:txBody>
                    <a:bodyPr/>
                    <a:lstStyle/>
                    <a:p>
                      <a:pPr algn="ctr" rtl="0" fontAlgn="ctr">
                        <a:buNone/>
                      </a:pPr>
                      <a:r>
                        <a:rPr lang="en-US" sz="1000" b="0" i="0" u="none" strike="noStrike">
                          <a:solidFill>
                            <a:srgbClr val="000000"/>
                          </a:solidFill>
                          <a:effectLst/>
                          <a:latin typeface="Arial" panose="020B0604020202020204" pitchFamily="34" charset="0"/>
                        </a:rPr>
                        <a:t>Sep-25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a:solidFill>
                            <a:srgbClr val="000000"/>
                          </a:solidFill>
                          <a:effectLst/>
                          <a:latin typeface="Arial" panose="020B0604020202020204" pitchFamily="34" charset="0"/>
                        </a:rPr>
                        <a:t>Jun-25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a:solidFill>
                            <a:srgbClr val="000000"/>
                          </a:solidFill>
                          <a:effectLst/>
                          <a:latin typeface="Arial" panose="020B0604020202020204" pitchFamily="34" charset="0"/>
                        </a:rPr>
                        <a:t>2,226,786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dirty="0">
                          <a:solidFill>
                            <a:srgbClr val="000000"/>
                          </a:solidFill>
                          <a:effectLst/>
                          <a:latin typeface="Arial" panose="020B0604020202020204" pitchFamily="34" charset="0"/>
                        </a:rPr>
                        <a:t>266,278,515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3340061880"/>
                  </a:ext>
                </a:extLst>
              </a:tr>
            </a:tbl>
          </a:graphicData>
        </a:graphic>
      </p:graphicFrame>
    </p:spTree>
    <p:extLst>
      <p:ext uri="{BB962C8B-B14F-4D97-AF65-F5344CB8AC3E}">
        <p14:creationId xmlns:p14="http://schemas.microsoft.com/office/powerpoint/2010/main" val="33677076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a:t>
            </a:r>
            <a:r>
              <a:rPr lang="en-US" sz="2000" dirty="0" err="1"/>
              <a:t>i</a:t>
            </a:r>
            <a:r>
              <a:rPr lang="en-US" sz="2000" dirty="0"/>
              <a:t>) Track number of price changes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2</a:t>
            </a:fld>
            <a:endParaRPr lang="en-US"/>
          </a:p>
        </p:txBody>
      </p:sp>
      <p:graphicFrame>
        <p:nvGraphicFramePr>
          <p:cNvPr id="7" name="Table 6">
            <a:extLst>
              <a:ext uri="{FF2B5EF4-FFF2-40B4-BE49-F238E27FC236}">
                <a16:creationId xmlns:a16="http://schemas.microsoft.com/office/drawing/2014/main" id="{F5988ABF-3166-709B-11EE-0F45766CBED0}"/>
              </a:ext>
            </a:extLst>
          </p:cNvPr>
          <p:cNvGraphicFramePr>
            <a:graphicFrameLocks noGrp="1"/>
          </p:cNvGraphicFramePr>
          <p:nvPr>
            <p:extLst>
              <p:ext uri="{D42A27DB-BD31-4B8C-83A1-F6EECF244321}">
                <p14:modId xmlns:p14="http://schemas.microsoft.com/office/powerpoint/2010/main" val="1457803456"/>
              </p:ext>
            </p:extLst>
          </p:nvPr>
        </p:nvGraphicFramePr>
        <p:xfrm>
          <a:off x="263670" y="990600"/>
          <a:ext cx="8763005" cy="999581"/>
        </p:xfrm>
        <a:graphic>
          <a:graphicData uri="http://schemas.openxmlformats.org/drawingml/2006/table">
            <a:tbl>
              <a:tblPr/>
              <a:tblGrid>
                <a:gridCol w="930585">
                  <a:extLst>
                    <a:ext uri="{9D8B030D-6E8A-4147-A177-3AD203B41FA5}">
                      <a16:colId xmlns:a16="http://schemas.microsoft.com/office/drawing/2014/main" val="939474116"/>
                    </a:ext>
                  </a:extLst>
                </a:gridCol>
                <a:gridCol w="542841">
                  <a:extLst>
                    <a:ext uri="{9D8B030D-6E8A-4147-A177-3AD203B41FA5}">
                      <a16:colId xmlns:a16="http://schemas.microsoft.com/office/drawing/2014/main" val="1534387841"/>
                    </a:ext>
                  </a:extLst>
                </a:gridCol>
                <a:gridCol w="357804">
                  <a:extLst>
                    <a:ext uri="{9D8B030D-6E8A-4147-A177-3AD203B41FA5}">
                      <a16:colId xmlns:a16="http://schemas.microsoft.com/office/drawing/2014/main" val="556066380"/>
                    </a:ext>
                  </a:extLst>
                </a:gridCol>
                <a:gridCol w="610410">
                  <a:extLst>
                    <a:ext uri="{9D8B030D-6E8A-4147-A177-3AD203B41FA5}">
                      <a16:colId xmlns:a16="http://schemas.microsoft.com/office/drawing/2014/main" val="2870672396"/>
                    </a:ext>
                  </a:extLst>
                </a:gridCol>
                <a:gridCol w="610410">
                  <a:extLst>
                    <a:ext uri="{9D8B030D-6E8A-4147-A177-3AD203B41FA5}">
                      <a16:colId xmlns:a16="http://schemas.microsoft.com/office/drawing/2014/main" val="981299280"/>
                    </a:ext>
                  </a:extLst>
                </a:gridCol>
                <a:gridCol w="610410">
                  <a:extLst>
                    <a:ext uri="{9D8B030D-6E8A-4147-A177-3AD203B41FA5}">
                      <a16:colId xmlns:a16="http://schemas.microsoft.com/office/drawing/2014/main" val="796861693"/>
                    </a:ext>
                  </a:extLst>
                </a:gridCol>
                <a:gridCol w="610410">
                  <a:extLst>
                    <a:ext uri="{9D8B030D-6E8A-4147-A177-3AD203B41FA5}">
                      <a16:colId xmlns:a16="http://schemas.microsoft.com/office/drawing/2014/main" val="2557681066"/>
                    </a:ext>
                  </a:extLst>
                </a:gridCol>
                <a:gridCol w="610410">
                  <a:extLst>
                    <a:ext uri="{9D8B030D-6E8A-4147-A177-3AD203B41FA5}">
                      <a16:colId xmlns:a16="http://schemas.microsoft.com/office/drawing/2014/main" val="3823863561"/>
                    </a:ext>
                  </a:extLst>
                </a:gridCol>
                <a:gridCol w="610410">
                  <a:extLst>
                    <a:ext uri="{9D8B030D-6E8A-4147-A177-3AD203B41FA5}">
                      <a16:colId xmlns:a16="http://schemas.microsoft.com/office/drawing/2014/main" val="1052816215"/>
                    </a:ext>
                  </a:extLst>
                </a:gridCol>
                <a:gridCol w="610410">
                  <a:extLst>
                    <a:ext uri="{9D8B030D-6E8A-4147-A177-3AD203B41FA5}">
                      <a16:colId xmlns:a16="http://schemas.microsoft.com/office/drawing/2014/main" val="1622849720"/>
                    </a:ext>
                  </a:extLst>
                </a:gridCol>
                <a:gridCol w="610410">
                  <a:extLst>
                    <a:ext uri="{9D8B030D-6E8A-4147-A177-3AD203B41FA5}">
                      <a16:colId xmlns:a16="http://schemas.microsoft.com/office/drawing/2014/main" val="2447569119"/>
                    </a:ext>
                  </a:extLst>
                </a:gridCol>
                <a:gridCol w="610410">
                  <a:extLst>
                    <a:ext uri="{9D8B030D-6E8A-4147-A177-3AD203B41FA5}">
                      <a16:colId xmlns:a16="http://schemas.microsoft.com/office/drawing/2014/main" val="1120580298"/>
                    </a:ext>
                  </a:extLst>
                </a:gridCol>
                <a:gridCol w="631464">
                  <a:extLst>
                    <a:ext uri="{9D8B030D-6E8A-4147-A177-3AD203B41FA5}">
                      <a16:colId xmlns:a16="http://schemas.microsoft.com/office/drawing/2014/main" val="2662912183"/>
                    </a:ext>
                  </a:extLst>
                </a:gridCol>
                <a:gridCol w="806621">
                  <a:extLst>
                    <a:ext uri="{9D8B030D-6E8A-4147-A177-3AD203B41FA5}">
                      <a16:colId xmlns:a16="http://schemas.microsoft.com/office/drawing/2014/main" val="1258883916"/>
                    </a:ext>
                  </a:extLst>
                </a:gridCol>
              </a:tblGrid>
              <a:tr h="171952">
                <a:tc gridSpan="14">
                  <a:txBody>
                    <a:bodyPr/>
                    <a:lstStyle/>
                    <a:p>
                      <a:pPr algn="l" rtl="0" fontAlgn="ctr">
                        <a:buNone/>
                      </a:pPr>
                      <a:r>
                        <a:rPr lang="en-US" sz="1000" b="1" i="0" u="none" strike="noStrike" dirty="0">
                          <a:solidFill>
                            <a:srgbClr val="FFFFFF"/>
                          </a:solidFill>
                          <a:effectLst/>
                          <a:latin typeface="Arial" panose="020B0604020202020204" pitchFamily="34" charset="0"/>
                        </a:rPr>
                        <a:t>Reporting Period: 2025 Q3</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247200860"/>
                  </a:ext>
                </a:extLst>
              </a:tr>
              <a:tr h="171952">
                <a:tc rowSpan="2">
                  <a:txBody>
                    <a:bodyPr/>
                    <a:lstStyle/>
                    <a:p>
                      <a:pPr algn="ctr" rtl="0" fontAlgn="ctr">
                        <a:buNone/>
                      </a:pPr>
                      <a:r>
                        <a:rPr lang="en-US" sz="1000" b="1" i="0" u="none" strike="noStrike" dirty="0">
                          <a:solidFill>
                            <a:srgbClr val="FFFFFF"/>
                          </a:solidFill>
                          <a:effectLst/>
                          <a:latin typeface="Arial" panose="020B0604020202020204" pitchFamily="34" charset="0"/>
                        </a:rPr>
                        <a:t>Operating Day</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gridSpan="6">
                  <a:txBody>
                    <a:bodyPr/>
                    <a:lstStyle/>
                    <a:p>
                      <a:pPr algn="ctr" rtl="0" fontAlgn="ctr">
                        <a:buNone/>
                      </a:pPr>
                      <a:r>
                        <a:rPr lang="en-US" sz="1000" b="1" i="0" u="none" strike="noStrike">
                          <a:solidFill>
                            <a:srgbClr val="000000"/>
                          </a:solidFill>
                          <a:effectLst/>
                          <a:latin typeface="Arial" panose="020B0604020202020204" pitchFamily="34" charset="0"/>
                        </a:rPr>
                        <a:t># of Corrected Prices</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algn="ctr" rtl="0" fontAlgn="ctr">
                        <a:buNone/>
                      </a:pPr>
                      <a:r>
                        <a:rPr lang="en-US" sz="1000" b="1" i="0" u="none" strike="noStrike">
                          <a:solidFill>
                            <a:srgbClr val="000000"/>
                          </a:solidFill>
                          <a:effectLst/>
                          <a:latin typeface="Arial" panose="020B0604020202020204" pitchFamily="34" charset="0"/>
                        </a:rPr>
                        <a:t># of Intervals Affected</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algn="ctr" rtl="0" fontAlgn="ctr">
                        <a:buNone/>
                      </a:pPr>
                      <a:r>
                        <a:rPr lang="en-US" sz="800" b="1" i="0" u="none" strike="noStrike" dirty="0">
                          <a:solidFill>
                            <a:srgbClr val="000000"/>
                          </a:solidFill>
                          <a:effectLst/>
                          <a:latin typeface="Arial" panose="020B0604020202020204" pitchFamily="34" charset="0"/>
                        </a:rPr>
                        <a:t>Market Notice</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extLst>
                  <a:ext uri="{0D108BD9-81ED-4DB2-BD59-A6C34878D82A}">
                    <a16:rowId xmlns:a16="http://schemas.microsoft.com/office/drawing/2014/main" val="1863890653"/>
                  </a:ext>
                </a:extLst>
              </a:tr>
              <a:tr h="253316">
                <a:tc vMerge="1">
                  <a:txBody>
                    <a:bodyPr/>
                    <a:lstStyle/>
                    <a:p>
                      <a:endParaRPr lang="en-US"/>
                    </a:p>
                  </a:txBody>
                  <a:tcPr/>
                </a:tc>
                <a:tc>
                  <a:txBody>
                    <a:bodyPr/>
                    <a:lstStyle/>
                    <a:p>
                      <a:pPr algn="ctr" rtl="0" fontAlgn="ctr">
                        <a:buNone/>
                      </a:pPr>
                      <a:r>
                        <a:rPr lang="en-US" sz="800" b="1" i="0" u="none" strike="noStrike">
                          <a:solidFill>
                            <a:srgbClr val="000000"/>
                          </a:solidFill>
                          <a:effectLst/>
                          <a:latin typeface="Arial" panose="020B0604020202020204" pitchFamily="34" charset="0"/>
                        </a:rPr>
                        <a:t>DASPP </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buNone/>
                      </a:pPr>
                      <a:r>
                        <a:rPr lang="en-US" sz="800" b="1" i="0" u="none" strike="noStrike">
                          <a:solidFill>
                            <a:srgbClr val="000000"/>
                          </a:solidFill>
                          <a:effectLst/>
                          <a:latin typeface="Arial" panose="020B0604020202020204" pitchFamily="34" charset="0"/>
                        </a:rPr>
                        <a:t>MCPC</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buNone/>
                      </a:pPr>
                      <a:r>
                        <a:rPr lang="en-US" sz="800" b="1" i="0" u="none" strike="noStrike">
                          <a:solidFill>
                            <a:srgbClr val="000000"/>
                          </a:solidFill>
                          <a:effectLst/>
                          <a:latin typeface="Arial" panose="020B0604020202020204" pitchFamily="34" charset="0"/>
                        </a:rPr>
                        <a:t>RTSPP</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buNone/>
                      </a:pPr>
                      <a:r>
                        <a:rPr lang="en-US" sz="800" b="1" i="0" u="none" strike="noStrike">
                          <a:solidFill>
                            <a:srgbClr val="000000"/>
                          </a:solidFill>
                          <a:effectLst/>
                          <a:latin typeface="Arial" panose="020B0604020202020204" pitchFamily="34" charset="0"/>
                        </a:rPr>
                        <a:t>RTRMPR</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buNone/>
                      </a:pPr>
                      <a:r>
                        <a:rPr lang="en-US" sz="800" b="1" i="0" u="none" strike="noStrike">
                          <a:solidFill>
                            <a:srgbClr val="000000"/>
                          </a:solidFill>
                          <a:effectLst/>
                          <a:latin typeface="Arial" panose="020B0604020202020204" pitchFamily="34" charset="0"/>
                        </a:rPr>
                        <a:t>ORDC Adders</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buNone/>
                      </a:pPr>
                      <a:r>
                        <a:rPr lang="en-US" sz="800" b="1" i="0" u="none" strike="noStrike">
                          <a:solidFill>
                            <a:srgbClr val="000000"/>
                          </a:solidFill>
                          <a:effectLst/>
                          <a:latin typeface="Arial" panose="020B0604020202020204" pitchFamily="34" charset="0"/>
                        </a:rPr>
                        <a:t>RTESOGPR</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buNone/>
                      </a:pPr>
                      <a:r>
                        <a:rPr lang="en-US" sz="800" b="1" i="0" u="none" strike="noStrike">
                          <a:solidFill>
                            <a:srgbClr val="000000"/>
                          </a:solidFill>
                          <a:effectLst/>
                          <a:latin typeface="Arial" panose="020B0604020202020204" pitchFamily="34" charset="0"/>
                        </a:rPr>
                        <a:t>DASPP </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buNone/>
                      </a:pPr>
                      <a:r>
                        <a:rPr lang="en-US" sz="800" b="1" i="0" u="none" strike="noStrike">
                          <a:solidFill>
                            <a:srgbClr val="000000"/>
                          </a:solidFill>
                          <a:effectLst/>
                          <a:latin typeface="Arial" panose="020B0604020202020204" pitchFamily="34" charset="0"/>
                        </a:rPr>
                        <a:t>MCPC</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buNone/>
                      </a:pPr>
                      <a:r>
                        <a:rPr lang="en-US" sz="800" b="1" i="0" u="none" strike="noStrike">
                          <a:solidFill>
                            <a:srgbClr val="000000"/>
                          </a:solidFill>
                          <a:effectLst/>
                          <a:latin typeface="Arial" panose="020B0604020202020204" pitchFamily="34" charset="0"/>
                        </a:rPr>
                        <a:t>RTSPP</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buNone/>
                      </a:pPr>
                      <a:r>
                        <a:rPr lang="en-US" sz="800" b="1" i="0" u="none" strike="noStrike">
                          <a:solidFill>
                            <a:srgbClr val="000000"/>
                          </a:solidFill>
                          <a:effectLst/>
                          <a:latin typeface="Arial" panose="020B0604020202020204" pitchFamily="34" charset="0"/>
                        </a:rPr>
                        <a:t>RTRMPR</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buNone/>
                      </a:pPr>
                      <a:r>
                        <a:rPr lang="en-US" sz="800" b="1" i="0" u="none" strike="noStrike">
                          <a:solidFill>
                            <a:srgbClr val="000000"/>
                          </a:solidFill>
                          <a:effectLst/>
                          <a:latin typeface="Arial" panose="020B0604020202020204" pitchFamily="34" charset="0"/>
                        </a:rPr>
                        <a:t>ORDC Adders</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buNone/>
                      </a:pPr>
                      <a:r>
                        <a:rPr lang="en-US" sz="800" b="1" i="0" u="none" strike="noStrike">
                          <a:solidFill>
                            <a:srgbClr val="000000"/>
                          </a:solidFill>
                          <a:effectLst/>
                          <a:latin typeface="Arial" panose="020B0604020202020204" pitchFamily="34" charset="0"/>
                        </a:rPr>
                        <a:t>RTESOGPR</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vMerge="1">
                  <a:txBody>
                    <a:bodyPr/>
                    <a:lstStyle/>
                    <a:p>
                      <a:endParaRPr lang="en-US"/>
                    </a:p>
                  </a:txBody>
                  <a:tcPr/>
                </a:tc>
                <a:extLst>
                  <a:ext uri="{0D108BD9-81ED-4DB2-BD59-A6C34878D82A}">
                    <a16:rowId xmlns:a16="http://schemas.microsoft.com/office/drawing/2014/main" val="3338849820"/>
                  </a:ext>
                </a:extLst>
              </a:tr>
              <a:tr h="402361">
                <a:tc>
                  <a:txBody>
                    <a:bodyPr/>
                    <a:lstStyle/>
                    <a:p>
                      <a:pPr algn="ctr" rtl="0" fontAlgn="b">
                        <a:buNone/>
                      </a:pPr>
                      <a:r>
                        <a:rPr lang="en-US" sz="900" b="1" i="0" u="none" strike="noStrike" dirty="0">
                          <a:solidFill>
                            <a:srgbClr val="FFFFFF"/>
                          </a:solidFill>
                          <a:effectLst/>
                          <a:latin typeface="Arial" panose="020B0604020202020204" pitchFamily="34" charset="0"/>
                        </a:rPr>
                        <a:t>3/29/2025</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900" b="0" i="0" u="none" strike="noStrike">
                          <a:solidFill>
                            <a:srgbClr val="000000"/>
                          </a:solidFill>
                          <a:effectLst/>
                          <a:latin typeface="Arial" panose="020B0604020202020204" pitchFamily="34" charset="0"/>
                        </a:rPr>
                        <a:t>—</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buNone/>
                      </a:pPr>
                      <a:r>
                        <a:rPr lang="en-US" sz="900" b="0" i="0" u="none" strike="noStrike">
                          <a:solidFill>
                            <a:srgbClr val="000000"/>
                          </a:solidFill>
                          <a:effectLst/>
                          <a:latin typeface="Arial" panose="020B0604020202020204" pitchFamily="34" charset="0"/>
                        </a:rPr>
                        <a:t>—</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buNone/>
                      </a:pPr>
                      <a:r>
                        <a:rPr lang="en-US" sz="900" b="0" i="0" u="none" strike="noStrike" dirty="0">
                          <a:solidFill>
                            <a:srgbClr val="000000"/>
                          </a:solidFill>
                          <a:effectLst/>
                          <a:latin typeface="Arial" panose="020B0604020202020204" pitchFamily="34" charset="0"/>
                        </a:rPr>
                        <a:t>12624</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buNone/>
                      </a:pPr>
                      <a:r>
                        <a:rPr lang="en-US" sz="900" b="0" i="0" u="none" strike="noStrike" dirty="0">
                          <a:solidFill>
                            <a:srgbClr val="000000"/>
                          </a:solidFill>
                          <a:effectLst/>
                          <a:latin typeface="Arial" panose="020B0604020202020204" pitchFamily="34" charset="0"/>
                        </a:rPr>
                        <a:t>14273</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buNone/>
                      </a:pPr>
                      <a:r>
                        <a:rPr lang="en-US" sz="900" b="0" i="0" u="none" strike="noStrike">
                          <a:solidFill>
                            <a:srgbClr val="000000"/>
                          </a:solidFill>
                          <a:effectLst/>
                          <a:latin typeface="Arial" panose="020B0604020202020204" pitchFamily="34" charset="0"/>
                        </a:rPr>
                        <a:t>0</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buNone/>
                      </a:pPr>
                      <a:r>
                        <a:rPr lang="en-US" sz="900" b="0" i="0" u="none" strike="noStrike">
                          <a:solidFill>
                            <a:srgbClr val="000000"/>
                          </a:solidFill>
                          <a:effectLst/>
                          <a:latin typeface="Arial" panose="020B0604020202020204" pitchFamily="34" charset="0"/>
                        </a:rPr>
                        <a:t>5593</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buNone/>
                      </a:pPr>
                      <a:r>
                        <a:rPr lang="en-US" sz="900" b="0" i="0" u="none" strike="noStrike">
                          <a:solidFill>
                            <a:srgbClr val="000000"/>
                          </a:solidFill>
                          <a:effectLst/>
                          <a:latin typeface="Arial" panose="020B0604020202020204" pitchFamily="34" charset="0"/>
                        </a:rPr>
                        <a:t>—</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buNone/>
                      </a:pPr>
                      <a:r>
                        <a:rPr lang="en-US" sz="900" b="0" i="0" u="none" strike="noStrike">
                          <a:solidFill>
                            <a:srgbClr val="000000"/>
                          </a:solidFill>
                          <a:effectLst/>
                          <a:latin typeface="Arial" panose="020B0604020202020204" pitchFamily="34" charset="0"/>
                        </a:rPr>
                        <a:t>—</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buNone/>
                      </a:pPr>
                      <a:r>
                        <a:rPr lang="en-US" sz="900" b="0" i="0" u="none" strike="noStrike">
                          <a:solidFill>
                            <a:srgbClr val="000000"/>
                          </a:solidFill>
                          <a:effectLst/>
                          <a:latin typeface="Arial" panose="020B0604020202020204" pitchFamily="34" charset="0"/>
                        </a:rPr>
                        <a:t>24</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buNone/>
                      </a:pPr>
                      <a:r>
                        <a:rPr lang="en-US" sz="900" b="0" i="0" u="none" strike="noStrike">
                          <a:solidFill>
                            <a:srgbClr val="000000"/>
                          </a:solidFill>
                          <a:effectLst/>
                          <a:latin typeface="Arial" panose="020B0604020202020204" pitchFamily="34" charset="0"/>
                        </a:rPr>
                        <a:t>24</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buNone/>
                      </a:pPr>
                      <a:r>
                        <a:rPr lang="en-US" sz="900" b="0" i="0" u="none" strike="noStrike">
                          <a:solidFill>
                            <a:srgbClr val="000000"/>
                          </a:solidFill>
                          <a:effectLst/>
                          <a:latin typeface="Arial" panose="020B0604020202020204" pitchFamily="34" charset="0"/>
                        </a:rPr>
                        <a:t>0</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buNone/>
                      </a:pPr>
                      <a:r>
                        <a:rPr lang="en-US" sz="900" b="0" i="0" u="none" strike="noStrike">
                          <a:solidFill>
                            <a:srgbClr val="000000"/>
                          </a:solidFill>
                          <a:effectLst/>
                          <a:latin typeface="Arial" panose="020B0604020202020204" pitchFamily="34" charset="0"/>
                        </a:rPr>
                        <a:t>21</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buNone/>
                      </a:pPr>
                      <a:r>
                        <a:rPr lang="en-US" sz="900" b="0" i="0" u="sng" strike="noStrike" dirty="0">
                          <a:solidFill>
                            <a:srgbClr val="0000FF"/>
                          </a:solidFill>
                          <a:effectLst/>
                          <a:latin typeface="+mj-lt"/>
                          <a:hlinkClick r:id="rId3"/>
                        </a:rPr>
                        <a:t>M-B040225-03</a:t>
                      </a:r>
                      <a:endParaRPr lang="en-US" sz="900" b="0" i="0" u="sng" strike="noStrike" dirty="0">
                        <a:solidFill>
                          <a:srgbClr val="0000FF"/>
                        </a:solidFill>
                        <a:effectLst/>
                        <a:latin typeface="+mj-lt"/>
                      </a:endParaRPr>
                    </a:p>
                  </a:txBody>
                  <a:tcPr marL="8802" marR="8802" marT="8802"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a:noFill/>
                    </a:lnB>
                    <a:solidFill>
                      <a:srgbClr val="BBC3C8"/>
                    </a:solidFill>
                  </a:tcPr>
                </a:tc>
                <a:extLst>
                  <a:ext uri="{0D108BD9-81ED-4DB2-BD59-A6C34878D82A}">
                    <a16:rowId xmlns:a16="http://schemas.microsoft.com/office/drawing/2014/main" val="3101906331"/>
                  </a:ext>
                </a:extLst>
              </a:tr>
            </a:tbl>
          </a:graphicData>
        </a:graphic>
      </p:graphicFrame>
      <p:sp>
        <p:nvSpPr>
          <p:cNvPr id="8" name="TextBox 8">
            <a:extLst>
              <a:ext uri="{FF2B5EF4-FFF2-40B4-BE49-F238E27FC236}">
                <a16:creationId xmlns:a16="http://schemas.microsoft.com/office/drawing/2014/main" id="{D4EF1F5A-C5CB-B44A-B693-67E4A66162F5}"/>
              </a:ext>
            </a:extLst>
          </p:cNvPr>
          <p:cNvSpPr txBox="1"/>
          <p:nvPr/>
        </p:nvSpPr>
        <p:spPr>
          <a:xfrm>
            <a:off x="263670" y="2286000"/>
            <a:ext cx="8651736" cy="769441"/>
          </a:xfrm>
          <a:prstGeom prst="rect">
            <a:avLst/>
          </a:prstGeom>
          <a:noFill/>
          <a:ln>
            <a:solidFill>
              <a:schemeClr val="tx1"/>
            </a:solidFill>
          </a:ln>
        </p:spPr>
        <p:txBody>
          <a:bodyPr wrap="square" rtlCol="0">
            <a:spAutoFit/>
          </a:bodyPr>
          <a:lstStyle/>
          <a:p>
            <a:pPr defTabSz="457200"/>
            <a:r>
              <a:rPr lang="en-US" sz="1100" b="1" u="sng" dirty="0">
                <a:solidFill>
                  <a:prstClr val="black"/>
                </a:solidFill>
              </a:rPr>
              <a:t>Notes:</a:t>
            </a:r>
          </a:p>
          <a:p>
            <a:pPr defTabSz="457200"/>
            <a:endParaRPr lang="en-US" sz="1100" dirty="0">
              <a:solidFill>
                <a:prstClr val="black"/>
              </a:solidFill>
            </a:endParaRPr>
          </a:p>
          <a:p>
            <a:pPr defTabSz="457200"/>
            <a:r>
              <a:rPr lang="en-US" sz="1100" dirty="0">
                <a:solidFill>
                  <a:prstClr val="black"/>
                </a:solidFill>
              </a:rPr>
              <a:t>The price changes reported on this slide display the price corrections that have been done after the Settlement Statement has posted for the Operating Day.</a:t>
            </a:r>
          </a:p>
        </p:txBody>
      </p:sp>
    </p:spTree>
    <p:extLst>
      <p:ext uri="{BB962C8B-B14F-4D97-AF65-F5344CB8AC3E}">
        <p14:creationId xmlns:p14="http://schemas.microsoft.com/office/powerpoint/2010/main" val="14440107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8.2(2)(c)(iv) Track number of resettlements due to non-price errors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graphicFrame>
        <p:nvGraphicFramePr>
          <p:cNvPr id="7" name="Table 6">
            <a:extLst>
              <a:ext uri="{FF2B5EF4-FFF2-40B4-BE49-F238E27FC236}">
                <a16:creationId xmlns:a16="http://schemas.microsoft.com/office/drawing/2014/main" id="{F2947407-B43A-EF0E-9AD4-753BD6B14EC5}"/>
              </a:ext>
            </a:extLst>
          </p:cNvPr>
          <p:cNvGraphicFramePr>
            <a:graphicFrameLocks noGrp="1"/>
          </p:cNvGraphicFramePr>
          <p:nvPr>
            <p:extLst>
              <p:ext uri="{D42A27DB-BD31-4B8C-83A1-F6EECF244321}">
                <p14:modId xmlns:p14="http://schemas.microsoft.com/office/powerpoint/2010/main" val="1784628862"/>
              </p:ext>
            </p:extLst>
          </p:nvPr>
        </p:nvGraphicFramePr>
        <p:xfrm>
          <a:off x="457200" y="914400"/>
          <a:ext cx="8153400" cy="3587183"/>
        </p:xfrm>
        <a:graphic>
          <a:graphicData uri="http://schemas.openxmlformats.org/drawingml/2006/table">
            <a:tbl>
              <a:tblPr/>
              <a:tblGrid>
                <a:gridCol w="1066905">
                  <a:extLst>
                    <a:ext uri="{9D8B030D-6E8A-4147-A177-3AD203B41FA5}">
                      <a16:colId xmlns:a16="http://schemas.microsoft.com/office/drawing/2014/main" val="3157887497"/>
                    </a:ext>
                  </a:extLst>
                </a:gridCol>
                <a:gridCol w="3088409">
                  <a:extLst>
                    <a:ext uri="{9D8B030D-6E8A-4147-A177-3AD203B41FA5}">
                      <a16:colId xmlns:a16="http://schemas.microsoft.com/office/drawing/2014/main" val="3106451248"/>
                    </a:ext>
                  </a:extLst>
                </a:gridCol>
                <a:gridCol w="2830106">
                  <a:extLst>
                    <a:ext uri="{9D8B030D-6E8A-4147-A177-3AD203B41FA5}">
                      <a16:colId xmlns:a16="http://schemas.microsoft.com/office/drawing/2014/main" val="425393645"/>
                    </a:ext>
                  </a:extLst>
                </a:gridCol>
                <a:gridCol w="1167980">
                  <a:extLst>
                    <a:ext uri="{9D8B030D-6E8A-4147-A177-3AD203B41FA5}">
                      <a16:colId xmlns:a16="http://schemas.microsoft.com/office/drawing/2014/main" val="3054403648"/>
                    </a:ext>
                  </a:extLst>
                </a:gridCol>
              </a:tblGrid>
              <a:tr h="232796">
                <a:tc gridSpan="4">
                  <a:txBody>
                    <a:bodyPr/>
                    <a:lstStyle/>
                    <a:p>
                      <a:pPr algn="l" rtl="0" fontAlgn="ctr">
                        <a:buNone/>
                      </a:pPr>
                      <a:r>
                        <a:rPr lang="en-US" sz="1000" b="1" i="0" u="none" strike="noStrike" dirty="0">
                          <a:solidFill>
                            <a:srgbClr val="FFFFFF"/>
                          </a:solidFill>
                          <a:effectLst/>
                          <a:latin typeface="Arial" panose="020B0604020202020204" pitchFamily="34" charset="0"/>
                        </a:rPr>
                        <a:t>Reporting Period: 2025 Q3</a:t>
                      </a:r>
                    </a:p>
                  </a:txBody>
                  <a:tcPr marL="8147" marR="8147" marT="814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09327226"/>
                  </a:ext>
                </a:extLst>
              </a:tr>
              <a:tr h="687807">
                <a:tc>
                  <a:txBody>
                    <a:bodyPr/>
                    <a:lstStyle/>
                    <a:p>
                      <a:pPr algn="ctr" rtl="0" fontAlgn="ctr">
                        <a:buNone/>
                      </a:pPr>
                      <a:r>
                        <a:rPr lang="en-US" sz="1000" b="1" i="0" u="none" strike="noStrike">
                          <a:solidFill>
                            <a:srgbClr val="FFFFFF"/>
                          </a:solidFill>
                          <a:effectLst/>
                          <a:latin typeface="Arial" panose="020B0604020202020204" pitchFamily="34" charset="0"/>
                        </a:rPr>
                        <a:t>Operating Day(s) Resettled</a:t>
                      </a:r>
                    </a:p>
                  </a:txBody>
                  <a:tcPr marL="8147" marR="8147" marT="814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000" b="1" i="0" u="none" strike="noStrike">
                          <a:solidFill>
                            <a:srgbClr val="000000"/>
                          </a:solidFill>
                          <a:effectLst/>
                          <a:latin typeface="Arial" panose="020B0604020202020204" pitchFamily="34" charset="0"/>
                        </a:rPr>
                        <a:t>Reason for Resettlement</a:t>
                      </a:r>
                    </a:p>
                  </a:txBody>
                  <a:tcPr marL="8147" marR="8147" marT="814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D4E6"/>
                    </a:solidFill>
                  </a:tcPr>
                </a:tc>
                <a:tc>
                  <a:txBody>
                    <a:bodyPr/>
                    <a:lstStyle/>
                    <a:p>
                      <a:pPr algn="ctr" rtl="0" fontAlgn="ctr">
                        <a:buNone/>
                      </a:pPr>
                      <a:r>
                        <a:rPr lang="en-US" sz="1000" b="1" i="0" u="none" strike="noStrike">
                          <a:solidFill>
                            <a:srgbClr val="000000"/>
                          </a:solidFill>
                          <a:effectLst/>
                          <a:latin typeface="Arial" panose="020B0604020202020204" pitchFamily="34" charset="0"/>
                        </a:rPr>
                        <a:t>Affected Charge Types</a:t>
                      </a:r>
                    </a:p>
                  </a:txBody>
                  <a:tcPr marL="8147" marR="8147" marT="814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D4E6"/>
                    </a:solidFill>
                  </a:tcPr>
                </a:tc>
                <a:tc>
                  <a:txBody>
                    <a:bodyPr/>
                    <a:lstStyle/>
                    <a:p>
                      <a:pPr algn="ctr" rtl="0" fontAlgn="ctr">
                        <a:buNone/>
                      </a:pPr>
                      <a:r>
                        <a:rPr lang="en-US" sz="1000" b="1" i="0" u="none" strike="noStrike">
                          <a:solidFill>
                            <a:srgbClr val="000000"/>
                          </a:solidFill>
                          <a:effectLst/>
                          <a:latin typeface="Arial" panose="020B0604020202020204" pitchFamily="34" charset="0"/>
                        </a:rPr>
                        <a:t>Market Notice Number</a:t>
                      </a:r>
                    </a:p>
                  </a:txBody>
                  <a:tcPr marL="8147" marR="8147" marT="814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D4E6"/>
                    </a:solidFill>
                  </a:tcPr>
                </a:tc>
                <a:extLst>
                  <a:ext uri="{0D108BD9-81ED-4DB2-BD59-A6C34878D82A}">
                    <a16:rowId xmlns:a16="http://schemas.microsoft.com/office/drawing/2014/main" val="903407081"/>
                  </a:ext>
                </a:extLst>
              </a:tr>
              <a:tr h="222215">
                <a:tc>
                  <a:txBody>
                    <a:bodyPr/>
                    <a:lstStyle/>
                    <a:p>
                      <a:pPr algn="ctr" rtl="0" fontAlgn="b">
                        <a:buNone/>
                      </a:pPr>
                      <a:r>
                        <a:rPr lang="en-US" sz="900" b="1" i="0" u="none" strike="noStrike" dirty="0">
                          <a:solidFill>
                            <a:srgbClr val="FFFFFF"/>
                          </a:solidFill>
                          <a:effectLst/>
                          <a:latin typeface="Arial" panose="020B0604020202020204" pitchFamily="34" charset="0"/>
                        </a:rPr>
                        <a:t>9/16/2024</a:t>
                      </a:r>
                    </a:p>
                  </a:txBody>
                  <a:tcPr marL="8147" marR="8147" marT="8147"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rowSpan="3">
                  <a:txBody>
                    <a:bodyPr/>
                    <a:lstStyle/>
                    <a:p>
                      <a:pPr algn="ctr" rtl="0" fontAlgn="ctr">
                        <a:buNone/>
                      </a:pPr>
                      <a:r>
                        <a:rPr lang="en-US" sz="900" b="0" i="0" u="none" strike="noStrike" dirty="0">
                          <a:solidFill>
                            <a:srgbClr val="000000"/>
                          </a:solidFill>
                          <a:effectLst/>
                          <a:latin typeface="Arial" panose="020B0604020202020204" pitchFamily="34" charset="0"/>
                        </a:rPr>
                        <a:t>Granted Dispute:  Missing Real-Time price for Energy metered at SODG and SOTG resources due to an incomplete meter setup</a:t>
                      </a:r>
                    </a:p>
                  </a:txBody>
                  <a:tcPr marL="8147" marR="8147" marT="814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D4E6"/>
                    </a:solidFill>
                  </a:tcPr>
                </a:tc>
                <a:tc rowSpan="3">
                  <a:txBody>
                    <a:bodyPr/>
                    <a:lstStyle/>
                    <a:p>
                      <a:pPr algn="ctr" rtl="0" fontAlgn="ctr">
                        <a:buNone/>
                      </a:pPr>
                      <a:r>
                        <a:rPr lang="en-US" sz="900" b="0" i="0" u="none" strike="noStrike" dirty="0">
                          <a:solidFill>
                            <a:srgbClr val="000000"/>
                          </a:solidFill>
                          <a:effectLst/>
                          <a:latin typeface="Arial" panose="020B0604020202020204" pitchFamily="34" charset="0"/>
                        </a:rPr>
                        <a:t>LARTRNAMT, RTEIAMT, RTESOGAMT</a:t>
                      </a:r>
                    </a:p>
                  </a:txBody>
                  <a:tcPr marL="8147" marR="8147" marT="814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D4E6"/>
                    </a:solidFill>
                  </a:tcPr>
                </a:tc>
                <a:tc rowSpan="3">
                  <a:txBody>
                    <a:bodyPr/>
                    <a:lstStyle/>
                    <a:p>
                      <a:pPr algn="ctr" rtl="0" fontAlgn="ctr">
                        <a:buNone/>
                      </a:pPr>
                      <a:r>
                        <a:rPr lang="en-US" sz="1000" b="0" i="0" u="sng" strike="noStrike" dirty="0">
                          <a:solidFill>
                            <a:srgbClr val="0000FF"/>
                          </a:solidFill>
                          <a:effectLst/>
                          <a:latin typeface="Calibri" panose="020F0502020204030204" pitchFamily="34" charset="0"/>
                          <a:hlinkClick r:id="rId3"/>
                        </a:rPr>
                        <a:t>M-A070125-01</a:t>
                      </a:r>
                      <a:endParaRPr lang="en-US" sz="1000" b="0" i="0" u="sng" strike="noStrike" dirty="0">
                        <a:solidFill>
                          <a:srgbClr val="0000FF"/>
                        </a:solidFill>
                        <a:effectLst/>
                        <a:latin typeface="Calibri" panose="020F0502020204030204" pitchFamily="34" charset="0"/>
                      </a:endParaRPr>
                    </a:p>
                  </a:txBody>
                  <a:tcPr marL="8147" marR="8147" marT="814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D4E6"/>
                    </a:solidFill>
                  </a:tcPr>
                </a:tc>
                <a:extLst>
                  <a:ext uri="{0D108BD9-81ED-4DB2-BD59-A6C34878D82A}">
                    <a16:rowId xmlns:a16="http://schemas.microsoft.com/office/drawing/2014/main" val="2385678113"/>
                  </a:ext>
                </a:extLst>
              </a:tr>
              <a:tr h="222215">
                <a:tc>
                  <a:txBody>
                    <a:bodyPr/>
                    <a:lstStyle/>
                    <a:p>
                      <a:pPr algn="ctr" rtl="0" fontAlgn="b">
                        <a:buNone/>
                      </a:pPr>
                      <a:r>
                        <a:rPr lang="en-US" sz="900" b="1" i="0" u="none" strike="noStrike" dirty="0">
                          <a:solidFill>
                            <a:srgbClr val="FFFFFF"/>
                          </a:solidFill>
                          <a:effectLst/>
                          <a:latin typeface="Arial" panose="020B0604020202020204" pitchFamily="34" charset="0"/>
                        </a:rPr>
                        <a:t>9/19/2024</a:t>
                      </a:r>
                    </a:p>
                  </a:txBody>
                  <a:tcPr marL="8147" marR="8147" marT="8147"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2949653538"/>
                  </a:ext>
                </a:extLst>
              </a:tr>
              <a:tr h="222215">
                <a:tc>
                  <a:txBody>
                    <a:bodyPr/>
                    <a:lstStyle/>
                    <a:p>
                      <a:pPr algn="ctr" rtl="0" fontAlgn="b">
                        <a:buNone/>
                      </a:pPr>
                      <a:r>
                        <a:rPr lang="en-US" sz="900" b="1" i="0" u="none" strike="noStrike" dirty="0">
                          <a:solidFill>
                            <a:srgbClr val="FFFFFF"/>
                          </a:solidFill>
                          <a:effectLst/>
                          <a:latin typeface="Arial" panose="020B0604020202020204" pitchFamily="34" charset="0"/>
                        </a:rPr>
                        <a:t>9/20/2024</a:t>
                      </a:r>
                    </a:p>
                  </a:txBody>
                  <a:tcPr marL="8147" marR="8147" marT="8147"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2015462363"/>
                  </a:ext>
                </a:extLst>
              </a:tr>
              <a:tr h="222215">
                <a:tc>
                  <a:txBody>
                    <a:bodyPr/>
                    <a:lstStyle/>
                    <a:p>
                      <a:pPr algn="ctr" rtl="0" fontAlgn="b">
                        <a:buNone/>
                      </a:pPr>
                      <a:r>
                        <a:rPr lang="en-US" sz="900" b="1" i="0" u="none" strike="noStrike" dirty="0">
                          <a:solidFill>
                            <a:srgbClr val="FFFFFF"/>
                          </a:solidFill>
                          <a:effectLst/>
                          <a:latin typeface="Arial" panose="020B0604020202020204" pitchFamily="34" charset="0"/>
                        </a:rPr>
                        <a:t>10/3/2024</a:t>
                      </a:r>
                    </a:p>
                  </a:txBody>
                  <a:tcPr marL="8147" marR="8147" marT="8147"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rowSpan="3">
                  <a:txBody>
                    <a:bodyPr/>
                    <a:lstStyle/>
                    <a:p>
                      <a:pPr algn="ctr" rtl="0" fontAlgn="ctr">
                        <a:buNone/>
                      </a:pPr>
                      <a:r>
                        <a:rPr lang="en-US" sz="900" b="0" i="0" u="none" strike="noStrike" dirty="0">
                          <a:solidFill>
                            <a:srgbClr val="000000"/>
                          </a:solidFill>
                          <a:effectLst/>
                          <a:latin typeface="Arial" panose="020B0604020202020204" pitchFamily="34" charset="0"/>
                        </a:rPr>
                        <a:t>Granted Dispute:  Missing Real-Time price for Energy metered at SODG and SOTG resources due to an incomplete meter setup</a:t>
                      </a:r>
                    </a:p>
                  </a:txBody>
                  <a:tcPr marL="8147" marR="8147" marT="814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D4E6"/>
                    </a:solidFill>
                  </a:tcPr>
                </a:tc>
                <a:tc rowSpan="3">
                  <a:txBody>
                    <a:bodyPr/>
                    <a:lstStyle/>
                    <a:p>
                      <a:pPr algn="ctr" rtl="0" fontAlgn="ctr">
                        <a:buNone/>
                      </a:pPr>
                      <a:r>
                        <a:rPr lang="en-US" sz="900" b="0" i="0" u="none" strike="noStrike">
                          <a:solidFill>
                            <a:srgbClr val="000000"/>
                          </a:solidFill>
                          <a:effectLst/>
                          <a:latin typeface="Arial" panose="020B0604020202020204" pitchFamily="34" charset="0"/>
                        </a:rPr>
                        <a:t>LARTRNAMT, RTEIAMT, RTESOGAMT</a:t>
                      </a:r>
                    </a:p>
                  </a:txBody>
                  <a:tcPr marL="8147" marR="8147" marT="814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D4E6"/>
                    </a:solidFill>
                  </a:tcPr>
                </a:tc>
                <a:tc rowSpan="3">
                  <a:txBody>
                    <a:bodyPr/>
                    <a:lstStyle/>
                    <a:p>
                      <a:pPr algn="ctr" rtl="0" fontAlgn="ctr">
                        <a:buNone/>
                      </a:pPr>
                      <a:r>
                        <a:rPr lang="en-US" sz="1000" b="0" i="0" u="sng" strike="noStrike" dirty="0">
                          <a:solidFill>
                            <a:srgbClr val="0000FF"/>
                          </a:solidFill>
                          <a:effectLst/>
                          <a:latin typeface="Calibri" panose="020F0502020204030204" pitchFamily="34" charset="0"/>
                          <a:hlinkClick r:id="rId4"/>
                        </a:rPr>
                        <a:t>M-A070125-02</a:t>
                      </a:r>
                      <a:endParaRPr lang="en-US" sz="1000" b="0" i="0" u="sng" strike="noStrike" dirty="0">
                        <a:solidFill>
                          <a:srgbClr val="0000FF"/>
                        </a:solidFill>
                        <a:effectLst/>
                        <a:latin typeface="Calibri" panose="020F0502020204030204" pitchFamily="34" charset="0"/>
                      </a:endParaRPr>
                    </a:p>
                  </a:txBody>
                  <a:tcPr marL="8147" marR="8147" marT="814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D4E6"/>
                    </a:solidFill>
                  </a:tcPr>
                </a:tc>
                <a:extLst>
                  <a:ext uri="{0D108BD9-81ED-4DB2-BD59-A6C34878D82A}">
                    <a16:rowId xmlns:a16="http://schemas.microsoft.com/office/drawing/2014/main" val="1671457231"/>
                  </a:ext>
                </a:extLst>
              </a:tr>
              <a:tr h="222215">
                <a:tc>
                  <a:txBody>
                    <a:bodyPr/>
                    <a:lstStyle/>
                    <a:p>
                      <a:pPr algn="ctr" rtl="0" fontAlgn="b">
                        <a:buNone/>
                      </a:pPr>
                      <a:r>
                        <a:rPr lang="en-US" sz="900" b="1" i="0" u="none" strike="noStrike" dirty="0">
                          <a:solidFill>
                            <a:srgbClr val="FFFFFF"/>
                          </a:solidFill>
                          <a:effectLst/>
                          <a:latin typeface="Arial" panose="020B0604020202020204" pitchFamily="34" charset="0"/>
                        </a:rPr>
                        <a:t>10/9/2024</a:t>
                      </a:r>
                    </a:p>
                  </a:txBody>
                  <a:tcPr marL="8147" marR="8147" marT="8147"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3638345504"/>
                  </a:ext>
                </a:extLst>
              </a:tr>
              <a:tr h="222215">
                <a:tc>
                  <a:txBody>
                    <a:bodyPr/>
                    <a:lstStyle/>
                    <a:p>
                      <a:pPr algn="ctr" rtl="0" fontAlgn="b">
                        <a:buNone/>
                      </a:pPr>
                      <a:r>
                        <a:rPr lang="en-US" sz="900" b="1" i="0" u="none" strike="noStrike">
                          <a:solidFill>
                            <a:srgbClr val="FFFFFF"/>
                          </a:solidFill>
                          <a:effectLst/>
                          <a:latin typeface="Arial" panose="020B0604020202020204" pitchFamily="34" charset="0"/>
                        </a:rPr>
                        <a:t>10/10/2024</a:t>
                      </a:r>
                    </a:p>
                  </a:txBody>
                  <a:tcPr marL="8147" marR="8147" marT="8147"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3533440497"/>
                  </a:ext>
                </a:extLst>
              </a:tr>
              <a:tr h="222215">
                <a:tc>
                  <a:txBody>
                    <a:bodyPr/>
                    <a:lstStyle/>
                    <a:p>
                      <a:pPr algn="ctr" rtl="0" fontAlgn="b">
                        <a:buNone/>
                      </a:pPr>
                      <a:r>
                        <a:rPr lang="en-US" sz="900" b="1" i="0" u="none" strike="noStrike">
                          <a:solidFill>
                            <a:srgbClr val="FFFFFF"/>
                          </a:solidFill>
                          <a:effectLst/>
                          <a:latin typeface="Arial" panose="020B0604020202020204" pitchFamily="34" charset="0"/>
                        </a:rPr>
                        <a:t>10/25/2024</a:t>
                      </a:r>
                    </a:p>
                  </a:txBody>
                  <a:tcPr marL="8147" marR="8147" marT="8147"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rowSpan="3">
                  <a:txBody>
                    <a:bodyPr/>
                    <a:lstStyle/>
                    <a:p>
                      <a:pPr algn="ctr" rtl="0" fontAlgn="ctr">
                        <a:buNone/>
                      </a:pPr>
                      <a:r>
                        <a:rPr lang="en-US" sz="900" b="0" i="0" u="none" strike="noStrike" dirty="0">
                          <a:solidFill>
                            <a:srgbClr val="000000"/>
                          </a:solidFill>
                          <a:effectLst/>
                          <a:latin typeface="Arial" panose="020B0604020202020204" pitchFamily="34" charset="0"/>
                        </a:rPr>
                        <a:t>Granted Dispute:  Missing Real-Time price for Energy metered at SODG and SOTG resources due to an incomplete meter setup</a:t>
                      </a:r>
                    </a:p>
                  </a:txBody>
                  <a:tcPr marL="8147" marR="8147" marT="814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D4E6"/>
                    </a:solidFill>
                  </a:tcPr>
                </a:tc>
                <a:tc rowSpan="3">
                  <a:txBody>
                    <a:bodyPr/>
                    <a:lstStyle/>
                    <a:p>
                      <a:pPr algn="ctr" rtl="0" fontAlgn="ctr">
                        <a:buNone/>
                      </a:pPr>
                      <a:r>
                        <a:rPr lang="en-US" sz="900" b="0" i="0" u="none" strike="noStrike">
                          <a:solidFill>
                            <a:srgbClr val="000000"/>
                          </a:solidFill>
                          <a:effectLst/>
                          <a:latin typeface="Arial" panose="020B0604020202020204" pitchFamily="34" charset="0"/>
                        </a:rPr>
                        <a:t>LARTRNAMT, RTEIAMT, RTESOGAMT</a:t>
                      </a:r>
                    </a:p>
                  </a:txBody>
                  <a:tcPr marL="8147" marR="8147" marT="814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D4E6"/>
                    </a:solidFill>
                  </a:tcPr>
                </a:tc>
                <a:tc rowSpan="3">
                  <a:txBody>
                    <a:bodyPr/>
                    <a:lstStyle/>
                    <a:p>
                      <a:pPr algn="ctr" rtl="0" fontAlgn="ctr">
                        <a:buNone/>
                      </a:pPr>
                      <a:r>
                        <a:rPr lang="en-US" sz="1000" b="0" i="0" u="sng" strike="noStrike" dirty="0">
                          <a:solidFill>
                            <a:srgbClr val="0000FF"/>
                          </a:solidFill>
                          <a:effectLst/>
                          <a:latin typeface="Calibri" panose="020F0502020204030204" pitchFamily="34" charset="0"/>
                          <a:hlinkClick r:id="rId5"/>
                        </a:rPr>
                        <a:t>M-A070125-03</a:t>
                      </a:r>
                      <a:endParaRPr lang="en-US" sz="1000" b="0" i="0" u="sng" strike="noStrike" dirty="0">
                        <a:solidFill>
                          <a:srgbClr val="0000FF"/>
                        </a:solidFill>
                        <a:effectLst/>
                        <a:latin typeface="Calibri" panose="020F0502020204030204" pitchFamily="34" charset="0"/>
                      </a:endParaRPr>
                    </a:p>
                  </a:txBody>
                  <a:tcPr marL="8147" marR="8147" marT="814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D4E6"/>
                    </a:solidFill>
                  </a:tcPr>
                </a:tc>
                <a:extLst>
                  <a:ext uri="{0D108BD9-81ED-4DB2-BD59-A6C34878D82A}">
                    <a16:rowId xmlns:a16="http://schemas.microsoft.com/office/drawing/2014/main" val="3020392757"/>
                  </a:ext>
                </a:extLst>
              </a:tr>
              <a:tr h="222215">
                <a:tc>
                  <a:txBody>
                    <a:bodyPr/>
                    <a:lstStyle/>
                    <a:p>
                      <a:pPr algn="ctr" rtl="0" fontAlgn="b">
                        <a:buNone/>
                      </a:pPr>
                      <a:r>
                        <a:rPr lang="en-US" sz="900" b="1" i="0" u="none" strike="noStrike">
                          <a:solidFill>
                            <a:srgbClr val="FFFFFF"/>
                          </a:solidFill>
                          <a:effectLst/>
                          <a:latin typeface="Arial" panose="020B0604020202020204" pitchFamily="34" charset="0"/>
                        </a:rPr>
                        <a:t>10/26/2024</a:t>
                      </a:r>
                    </a:p>
                  </a:txBody>
                  <a:tcPr marL="8147" marR="8147" marT="8147"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544279876"/>
                  </a:ext>
                </a:extLst>
              </a:tr>
              <a:tr h="222215">
                <a:tc>
                  <a:txBody>
                    <a:bodyPr/>
                    <a:lstStyle/>
                    <a:p>
                      <a:pPr algn="ctr" rtl="0" fontAlgn="b">
                        <a:buNone/>
                      </a:pPr>
                      <a:r>
                        <a:rPr lang="en-US" sz="900" b="1" i="0" u="none" strike="noStrike" dirty="0">
                          <a:solidFill>
                            <a:srgbClr val="FFFFFF"/>
                          </a:solidFill>
                          <a:effectLst/>
                          <a:latin typeface="Arial" panose="020B0604020202020204" pitchFamily="34" charset="0"/>
                        </a:rPr>
                        <a:t>10/27/2024</a:t>
                      </a:r>
                    </a:p>
                  </a:txBody>
                  <a:tcPr marL="8147" marR="8147" marT="8147"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965275230"/>
                  </a:ext>
                </a:extLst>
              </a:tr>
              <a:tr h="222215">
                <a:tc>
                  <a:txBody>
                    <a:bodyPr/>
                    <a:lstStyle/>
                    <a:p>
                      <a:pPr algn="ctr" rtl="0" fontAlgn="b">
                        <a:buNone/>
                      </a:pPr>
                      <a:r>
                        <a:rPr lang="en-US" sz="900" b="1" i="0" u="none" strike="noStrike" dirty="0">
                          <a:solidFill>
                            <a:srgbClr val="FFFFFF"/>
                          </a:solidFill>
                          <a:effectLst/>
                          <a:latin typeface="Arial" panose="020B0604020202020204" pitchFamily="34" charset="0"/>
                        </a:rPr>
                        <a:t>8/6/2025</a:t>
                      </a:r>
                    </a:p>
                  </a:txBody>
                  <a:tcPr marL="8147" marR="8147" marT="8147"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rowSpan="3">
                  <a:txBody>
                    <a:bodyPr/>
                    <a:lstStyle/>
                    <a:p>
                      <a:pPr algn="ctr" rtl="0" fontAlgn="ctr">
                        <a:buNone/>
                      </a:pPr>
                      <a:r>
                        <a:rPr lang="en-US" sz="900" b="0" i="0" u="none" strike="noStrike" dirty="0">
                          <a:solidFill>
                            <a:srgbClr val="000000"/>
                          </a:solidFill>
                          <a:effectLst/>
                          <a:latin typeface="Arial" panose="020B0604020202020204" pitchFamily="34" charset="0"/>
                        </a:rPr>
                        <a:t>Settlement Data Issues</a:t>
                      </a:r>
                    </a:p>
                  </a:txBody>
                  <a:tcPr marL="8147" marR="8147" marT="814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D4E6"/>
                    </a:solidFill>
                  </a:tcPr>
                </a:tc>
                <a:tc rowSpan="3">
                  <a:txBody>
                    <a:bodyPr/>
                    <a:lstStyle/>
                    <a:p>
                      <a:pPr algn="ctr" rtl="0" fontAlgn="ctr">
                        <a:buNone/>
                      </a:pPr>
                      <a:r>
                        <a:rPr lang="en-US" sz="900" b="0" i="0" u="none" strike="noStrike">
                          <a:solidFill>
                            <a:srgbClr val="000000"/>
                          </a:solidFill>
                          <a:effectLst/>
                          <a:latin typeface="Arial" panose="020B0604020202020204" pitchFamily="34" charset="0"/>
                        </a:rPr>
                        <a:t>CRRBACR, DACONGRENT, DARTOBLAMT, </a:t>
                      </a:r>
                      <a:br>
                        <a:rPr lang="en-US" sz="900" b="0" i="0" u="none" strike="noStrike">
                          <a:solidFill>
                            <a:srgbClr val="000000"/>
                          </a:solidFill>
                          <a:effectLst/>
                          <a:latin typeface="Arial" panose="020B0604020202020204" pitchFamily="34" charset="0"/>
                        </a:rPr>
                      </a:br>
                      <a:r>
                        <a:rPr lang="en-US" sz="900" b="0" i="0" u="none" strike="noStrike">
                          <a:solidFill>
                            <a:srgbClr val="000000"/>
                          </a:solidFill>
                          <a:effectLst/>
                          <a:latin typeface="Arial" panose="020B0604020202020204" pitchFamily="34" charset="0"/>
                        </a:rPr>
                        <a:t>ESACAMT, LARDASIRNAMT, LARTRNAMT, RTEIAMT, RTESOGAMT, RTOBLAMT, RTRDASIAMT</a:t>
                      </a:r>
                    </a:p>
                  </a:txBody>
                  <a:tcPr marL="8147" marR="8147" marT="814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D4E6"/>
                    </a:solidFill>
                  </a:tcPr>
                </a:tc>
                <a:tc row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000" b="0" i="0" u="sng" strike="noStrike" dirty="0">
                          <a:solidFill>
                            <a:srgbClr val="0000FF"/>
                          </a:solidFill>
                          <a:effectLst/>
                          <a:latin typeface="Calibri" panose="020F0502020204030204" pitchFamily="34" charset="0"/>
                          <a:hlinkClick r:id="rId6"/>
                        </a:rPr>
                        <a:t>M-A081425-03</a:t>
                      </a:r>
                      <a:endParaRPr lang="en-US" sz="1000" b="0" i="0" u="sng" strike="noStrike" dirty="0">
                        <a:solidFill>
                          <a:srgbClr val="0000FF"/>
                        </a:solidFill>
                        <a:effectLst/>
                        <a:latin typeface="Calibri" panose="020F0502020204030204" pitchFamily="34" charset="0"/>
                      </a:endParaRPr>
                    </a:p>
                    <a:p>
                      <a:pPr marL="0" marR="0" lvl="0" indent="0" algn="ctr" defTabSz="914400" rtl="0" eaLnBrk="1" fontAlgn="ctr" latinLnBrk="0" hangingPunct="1">
                        <a:lnSpc>
                          <a:spcPct val="100000"/>
                        </a:lnSpc>
                        <a:spcBef>
                          <a:spcPts val="0"/>
                        </a:spcBef>
                        <a:spcAft>
                          <a:spcPts val="0"/>
                        </a:spcAft>
                        <a:buClrTx/>
                        <a:buSzTx/>
                        <a:buFontTx/>
                        <a:buNone/>
                        <a:tabLst/>
                        <a:defRPr/>
                      </a:pPr>
                      <a:r>
                        <a:rPr lang="en-US" sz="1000" b="0" i="0" u="sng" strike="noStrike" dirty="0">
                          <a:solidFill>
                            <a:srgbClr val="0000FF"/>
                          </a:solidFill>
                          <a:effectLst/>
                          <a:latin typeface="Calibri" panose="020F0502020204030204" pitchFamily="34" charset="0"/>
                          <a:hlinkClick r:id="rId7"/>
                        </a:rPr>
                        <a:t>M-A081425-04</a:t>
                      </a:r>
                      <a:endParaRPr lang="en-US" sz="1000" b="0" i="0" u="sng" strike="noStrike" dirty="0">
                        <a:solidFill>
                          <a:srgbClr val="0000FF"/>
                        </a:solidFill>
                        <a:effectLst/>
                        <a:latin typeface="Calibri" panose="020F0502020204030204" pitchFamily="34" charset="0"/>
                      </a:endParaRPr>
                    </a:p>
                  </a:txBody>
                  <a:tcPr marL="8147" marR="8147" marT="814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D4E6"/>
                    </a:solidFill>
                  </a:tcPr>
                </a:tc>
                <a:extLst>
                  <a:ext uri="{0D108BD9-81ED-4DB2-BD59-A6C34878D82A}">
                    <a16:rowId xmlns:a16="http://schemas.microsoft.com/office/drawing/2014/main" val="1523645815"/>
                  </a:ext>
                </a:extLst>
              </a:tr>
              <a:tr h="222215">
                <a:tc>
                  <a:txBody>
                    <a:bodyPr/>
                    <a:lstStyle/>
                    <a:p>
                      <a:pPr algn="ctr" rtl="0" fontAlgn="b">
                        <a:buNone/>
                      </a:pPr>
                      <a:r>
                        <a:rPr lang="en-US" sz="900" b="1" i="0" u="none" strike="noStrike" dirty="0">
                          <a:solidFill>
                            <a:srgbClr val="FFFFFF"/>
                          </a:solidFill>
                          <a:effectLst/>
                          <a:latin typeface="Arial" panose="020B0604020202020204" pitchFamily="34" charset="0"/>
                        </a:rPr>
                        <a:t>8/7/2025</a:t>
                      </a:r>
                    </a:p>
                  </a:txBody>
                  <a:tcPr marL="8147" marR="8147" marT="8147"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vMerge="1">
                  <a:txBody>
                    <a:bodyPr/>
                    <a:lstStyle/>
                    <a:p>
                      <a:endParaRPr lang="en-US"/>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D4E6"/>
                    </a:solidFill>
                  </a:tcPr>
                </a:tc>
                <a:tc vMerge="1">
                  <a:txBody>
                    <a:bodyPr/>
                    <a:lstStyle/>
                    <a:p>
                      <a:endParaRPr lang="en-US"/>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D4E6"/>
                    </a:solidFill>
                  </a:tcPr>
                </a:tc>
                <a:tc vMerge="1">
                  <a:txBody>
                    <a:bodyPr/>
                    <a:lstStyle/>
                    <a:p>
                      <a:pPr algn="ctr" rtl="0" fontAlgn="ctr">
                        <a:buNone/>
                      </a:pPr>
                      <a:endParaRPr lang="en-US" sz="900" b="0" i="0" u="sng" strike="noStrike" dirty="0">
                        <a:solidFill>
                          <a:srgbClr val="0000FF"/>
                        </a:solidFill>
                        <a:effectLst/>
                        <a:latin typeface="Calibri" panose="020F0502020204030204" pitchFamily="34" charset="0"/>
                      </a:endParaRPr>
                    </a:p>
                  </a:txBody>
                  <a:tcPr marL="8147" marR="8147" marT="814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D4E6"/>
                    </a:solidFill>
                  </a:tcPr>
                </a:tc>
                <a:extLst>
                  <a:ext uri="{0D108BD9-81ED-4DB2-BD59-A6C34878D82A}">
                    <a16:rowId xmlns:a16="http://schemas.microsoft.com/office/drawing/2014/main" val="3926230899"/>
                  </a:ext>
                </a:extLst>
              </a:tr>
              <a:tr h="222215">
                <a:tc>
                  <a:txBody>
                    <a:bodyPr/>
                    <a:lstStyle/>
                    <a:p>
                      <a:pPr algn="ctr" rtl="0" fontAlgn="b">
                        <a:buNone/>
                      </a:pPr>
                      <a:r>
                        <a:rPr lang="en-US" sz="900" b="1" i="0" u="none" strike="noStrike" dirty="0">
                          <a:solidFill>
                            <a:srgbClr val="FFFFFF"/>
                          </a:solidFill>
                          <a:effectLst/>
                          <a:latin typeface="Arial" panose="020B0604020202020204" pitchFamily="34" charset="0"/>
                        </a:rPr>
                        <a:t>8/8/2025</a:t>
                      </a:r>
                    </a:p>
                  </a:txBody>
                  <a:tcPr marL="8147" marR="8147" marT="8147"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vMerge="1">
                  <a:txBody>
                    <a:bodyPr/>
                    <a:lstStyle/>
                    <a:p>
                      <a:endParaRPr lang="en-US"/>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D4E6"/>
                    </a:solidFill>
                  </a:tcPr>
                </a:tc>
                <a:tc vMerge="1">
                  <a:txBody>
                    <a:bodyPr/>
                    <a:lstStyle/>
                    <a:p>
                      <a:endParaRPr lang="en-US"/>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D4E6"/>
                    </a:solidFill>
                  </a:tcPr>
                </a:tc>
                <a:tc vMerge="1">
                  <a:txBody>
                    <a:bodyPr/>
                    <a:lstStyle/>
                    <a:p>
                      <a:pPr algn="ctr" rtl="0" fontAlgn="ctr">
                        <a:buNone/>
                      </a:pPr>
                      <a:endParaRPr lang="en-US" sz="900" b="0" i="0" u="sng" strike="noStrike" dirty="0">
                        <a:solidFill>
                          <a:srgbClr val="0000FF"/>
                        </a:solidFill>
                        <a:effectLst/>
                        <a:latin typeface="Calibri" panose="020F0502020204030204" pitchFamily="34" charset="0"/>
                      </a:endParaRPr>
                    </a:p>
                  </a:txBody>
                  <a:tcPr marL="8147" marR="8147" marT="814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D4E6"/>
                    </a:solidFill>
                  </a:tcPr>
                </a:tc>
                <a:extLst>
                  <a:ext uri="{0D108BD9-81ED-4DB2-BD59-A6C34878D82A}">
                    <a16:rowId xmlns:a16="http://schemas.microsoft.com/office/drawing/2014/main" val="3478791320"/>
                  </a:ext>
                </a:extLst>
              </a:tr>
            </a:tbl>
          </a:graphicData>
        </a:graphic>
      </p:graphicFrame>
    </p:spTree>
    <p:extLst>
      <p:ext uri="{BB962C8B-B14F-4D97-AF65-F5344CB8AC3E}">
        <p14:creationId xmlns:p14="http://schemas.microsoft.com/office/powerpoint/2010/main" val="36541234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746918"/>
          </a:xfrm>
        </p:spPr>
        <p:txBody>
          <a:bodyPr/>
          <a:lstStyle/>
          <a:p>
            <a:r>
              <a:rPr lang="en-US" sz="2000" dirty="0"/>
              <a:t>8.2(2)(c)(ii) Track number and types of disputes submitted</a:t>
            </a:r>
            <a:br>
              <a:rPr lang="en-US" sz="2000" dirty="0"/>
            </a:br>
            <a:r>
              <a:rPr lang="en-US" sz="2000" dirty="0"/>
              <a:t>8.2(2)(c)(iii) Compliance with timeliness of response to disputes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4</a:t>
            </a:fld>
            <a:endParaRPr lang="en-US"/>
          </a:p>
        </p:txBody>
      </p:sp>
      <p:sp>
        <p:nvSpPr>
          <p:cNvPr id="4" name="TextBox 4">
            <a:extLst>
              <a:ext uri="{FF2B5EF4-FFF2-40B4-BE49-F238E27FC236}">
                <a16:creationId xmlns:a16="http://schemas.microsoft.com/office/drawing/2014/main" id="{EBAB549E-B828-452B-99E5-63357B486A21}"/>
              </a:ext>
            </a:extLst>
          </p:cNvPr>
          <p:cNvSpPr txBox="1"/>
          <p:nvPr/>
        </p:nvSpPr>
        <p:spPr>
          <a:xfrm>
            <a:off x="381000" y="5410200"/>
            <a:ext cx="4876800" cy="707886"/>
          </a:xfrm>
          <a:prstGeom prst="rect">
            <a:avLst/>
          </a:prstGeom>
          <a:noFill/>
        </p:spPr>
        <p:txBody>
          <a:bodyPr wrap="square" rtlCol="0">
            <a:spAutoFit/>
          </a:bodyPr>
          <a:lstStyle/>
          <a:p>
            <a:r>
              <a:rPr lang="en-US" sz="800" dirty="0"/>
              <a:t>Submitted but not resolved disputes may be:</a:t>
            </a:r>
          </a:p>
          <a:p>
            <a:pPr marL="171450" indent="-171450">
              <a:buFont typeface="Arial" panose="020B0604020202020204" pitchFamily="34" charset="0"/>
              <a:buChar char="•"/>
            </a:pPr>
            <a:r>
              <a:rPr lang="en-US" sz="800" dirty="0"/>
              <a:t>Not started</a:t>
            </a:r>
          </a:p>
          <a:p>
            <a:pPr marL="171450" indent="-171450">
              <a:buFont typeface="Arial" panose="020B0604020202020204" pitchFamily="34" charset="0"/>
              <a:buChar char="•"/>
            </a:pPr>
            <a:r>
              <a:rPr lang="en-US" sz="800" dirty="0"/>
              <a:t>Open</a:t>
            </a:r>
          </a:p>
          <a:p>
            <a:pPr marL="171450" indent="-171450">
              <a:buFont typeface="Arial" panose="020B0604020202020204" pitchFamily="34" charset="0"/>
              <a:buChar char="•"/>
            </a:pPr>
            <a:r>
              <a:rPr lang="en-US" sz="800" dirty="0"/>
              <a:t>Rejected</a:t>
            </a:r>
          </a:p>
          <a:p>
            <a:pPr marL="171450" indent="-171450">
              <a:buFont typeface="Arial" panose="020B0604020202020204" pitchFamily="34" charset="0"/>
              <a:buChar char="•"/>
            </a:pPr>
            <a:r>
              <a:rPr lang="en-US" sz="800" dirty="0"/>
              <a:t>Withdrawn</a:t>
            </a:r>
          </a:p>
        </p:txBody>
      </p:sp>
      <p:graphicFrame>
        <p:nvGraphicFramePr>
          <p:cNvPr id="7" name="Table 6">
            <a:extLst>
              <a:ext uri="{FF2B5EF4-FFF2-40B4-BE49-F238E27FC236}">
                <a16:creationId xmlns:a16="http://schemas.microsoft.com/office/drawing/2014/main" id="{16EC6BB5-C301-4B0E-858A-7B0E3077BC06}"/>
              </a:ext>
            </a:extLst>
          </p:cNvPr>
          <p:cNvGraphicFramePr>
            <a:graphicFrameLocks noGrp="1"/>
          </p:cNvGraphicFramePr>
          <p:nvPr>
            <p:extLst>
              <p:ext uri="{D42A27DB-BD31-4B8C-83A1-F6EECF244321}">
                <p14:modId xmlns:p14="http://schemas.microsoft.com/office/powerpoint/2010/main" val="1080064076"/>
              </p:ext>
            </p:extLst>
          </p:nvPr>
        </p:nvGraphicFramePr>
        <p:xfrm>
          <a:off x="381000" y="1295400"/>
          <a:ext cx="8305800" cy="3922956"/>
        </p:xfrm>
        <a:graphic>
          <a:graphicData uri="http://schemas.openxmlformats.org/drawingml/2006/table">
            <a:tbl>
              <a:tblPr/>
              <a:tblGrid>
                <a:gridCol w="2900965">
                  <a:extLst>
                    <a:ext uri="{9D8B030D-6E8A-4147-A177-3AD203B41FA5}">
                      <a16:colId xmlns:a16="http://schemas.microsoft.com/office/drawing/2014/main" val="937493204"/>
                    </a:ext>
                  </a:extLst>
                </a:gridCol>
                <a:gridCol w="1080967">
                  <a:extLst>
                    <a:ext uri="{9D8B030D-6E8A-4147-A177-3AD203B41FA5}">
                      <a16:colId xmlns:a16="http://schemas.microsoft.com/office/drawing/2014/main" val="344066146"/>
                    </a:ext>
                  </a:extLst>
                </a:gridCol>
                <a:gridCol w="1080967">
                  <a:extLst>
                    <a:ext uri="{9D8B030D-6E8A-4147-A177-3AD203B41FA5}">
                      <a16:colId xmlns:a16="http://schemas.microsoft.com/office/drawing/2014/main" val="93603380"/>
                    </a:ext>
                  </a:extLst>
                </a:gridCol>
                <a:gridCol w="1080967">
                  <a:extLst>
                    <a:ext uri="{9D8B030D-6E8A-4147-A177-3AD203B41FA5}">
                      <a16:colId xmlns:a16="http://schemas.microsoft.com/office/drawing/2014/main" val="2450495132"/>
                    </a:ext>
                  </a:extLst>
                </a:gridCol>
                <a:gridCol w="1080967">
                  <a:extLst>
                    <a:ext uri="{9D8B030D-6E8A-4147-A177-3AD203B41FA5}">
                      <a16:colId xmlns:a16="http://schemas.microsoft.com/office/drawing/2014/main" val="3574765860"/>
                    </a:ext>
                  </a:extLst>
                </a:gridCol>
                <a:gridCol w="1080967">
                  <a:extLst>
                    <a:ext uri="{9D8B030D-6E8A-4147-A177-3AD203B41FA5}">
                      <a16:colId xmlns:a16="http://schemas.microsoft.com/office/drawing/2014/main" val="3531693354"/>
                    </a:ext>
                  </a:extLst>
                </a:gridCol>
              </a:tblGrid>
              <a:tr h="334867">
                <a:tc>
                  <a:txBody>
                    <a:bodyPr/>
                    <a:lstStyle/>
                    <a:p>
                      <a:pPr algn="ctr" rtl="0" fontAlgn="ctr">
                        <a:buNone/>
                      </a:pPr>
                      <a:r>
                        <a:rPr lang="en-US" sz="1200" b="0" i="0" u="none" strike="noStrike" dirty="0">
                          <a:solidFill>
                            <a:srgbClr val="000000"/>
                          </a:solidFill>
                          <a:effectLst/>
                          <a:latin typeface="Calibri" panose="020F0502020204030204" pitchFamily="34" charset="0"/>
                        </a:rPr>
                        <a:t>YEAR</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9DB"/>
                    </a:solidFill>
                  </a:tcPr>
                </a:tc>
                <a:tc gridSpan="2">
                  <a:txBody>
                    <a:bodyPr/>
                    <a:lstStyle/>
                    <a:p>
                      <a:pPr algn="ctr" rtl="0" fontAlgn="ctr">
                        <a:buNone/>
                      </a:pPr>
                      <a:r>
                        <a:rPr lang="en-US" sz="1200" b="0" i="0" u="none" strike="noStrike">
                          <a:solidFill>
                            <a:srgbClr val="000000"/>
                          </a:solidFill>
                          <a:effectLst/>
                          <a:latin typeface="Calibri" panose="020F0502020204030204" pitchFamily="34" charset="0"/>
                        </a:rPr>
                        <a:t>2025</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9DB"/>
                    </a:solidFill>
                  </a:tcPr>
                </a:tc>
                <a:tc hMerge="1">
                  <a:txBody>
                    <a:bodyPr/>
                    <a:lstStyle/>
                    <a:p>
                      <a:endParaRPr lang="en-US"/>
                    </a:p>
                  </a:txBody>
                  <a:tcPr/>
                </a:tc>
                <a:tc rowSpan="2" gridSpan="3">
                  <a:txBody>
                    <a:bodyPr/>
                    <a:lstStyle/>
                    <a:p>
                      <a:pPr algn="ctr" rtl="0" fontAlgn="ctr">
                        <a:buNone/>
                      </a:pPr>
                      <a:r>
                        <a:rPr lang="en-US" sz="1200" b="0" i="0" u="none" strike="noStrike">
                          <a:solidFill>
                            <a:srgbClr val="000000"/>
                          </a:solidFill>
                          <a:effectLst/>
                          <a:latin typeface="Calibri" panose="020F0502020204030204" pitchFamily="34" charset="0"/>
                        </a:rPr>
                        <a:t>100% of dispute resolutions were timely.</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9DB"/>
                    </a:solidFill>
                  </a:tcPr>
                </a:tc>
                <a:tc rowSpan="2" hMerge="1">
                  <a:txBody>
                    <a:bodyPr/>
                    <a:lstStyle/>
                    <a:p>
                      <a:endParaRPr lang="en-US"/>
                    </a:p>
                  </a:txBody>
                  <a:tcPr/>
                </a:tc>
                <a:tc rowSpan="2" hMerge="1">
                  <a:txBody>
                    <a:bodyPr/>
                    <a:lstStyle/>
                    <a:p>
                      <a:endParaRPr lang="en-US"/>
                    </a:p>
                  </a:txBody>
                  <a:tcPr/>
                </a:tc>
                <a:extLst>
                  <a:ext uri="{0D108BD9-81ED-4DB2-BD59-A6C34878D82A}">
                    <a16:rowId xmlns:a16="http://schemas.microsoft.com/office/drawing/2014/main" val="386758210"/>
                  </a:ext>
                </a:extLst>
              </a:tr>
              <a:tr h="293450">
                <a:tc>
                  <a:txBody>
                    <a:bodyPr/>
                    <a:lstStyle/>
                    <a:p>
                      <a:pPr algn="ctr" rtl="0" fontAlgn="ctr">
                        <a:buNone/>
                      </a:pPr>
                      <a:r>
                        <a:rPr lang="en-US" sz="1200" b="0" i="0" u="none" strike="noStrike">
                          <a:solidFill>
                            <a:srgbClr val="000000"/>
                          </a:solidFill>
                          <a:effectLst/>
                          <a:latin typeface="Calibri" panose="020F0502020204030204" pitchFamily="34" charset="0"/>
                        </a:rPr>
                        <a:t>CALENDAR QUARTER REPORTED</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9DB"/>
                    </a:solidFill>
                  </a:tcPr>
                </a:tc>
                <a:tc gridSpan="2">
                  <a:txBody>
                    <a:bodyPr/>
                    <a:lstStyle/>
                    <a:p>
                      <a:pPr algn="ctr" rtl="0" fontAlgn="ctr">
                        <a:buNone/>
                      </a:pPr>
                      <a:r>
                        <a:rPr lang="en-US" sz="1200" b="0" i="0" u="none" strike="noStrike" dirty="0">
                          <a:solidFill>
                            <a:srgbClr val="000000"/>
                          </a:solidFill>
                          <a:effectLst/>
                          <a:latin typeface="Calibri" panose="020F0502020204030204" pitchFamily="34" charset="0"/>
                        </a:rPr>
                        <a:t>Q1-Q3</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9DB"/>
                    </a:solidFill>
                  </a:tcPr>
                </a:tc>
                <a:tc hMerge="1">
                  <a:txBody>
                    <a:bodyPr/>
                    <a:lstStyle/>
                    <a:p>
                      <a:endParaRPr lang="en-US"/>
                    </a:p>
                  </a:txBody>
                  <a:tcPr/>
                </a:tc>
                <a:tc gridSpan="3" vMerge="1">
                  <a:txBody>
                    <a:bodyPr/>
                    <a:lstStyle/>
                    <a:p>
                      <a:endParaRPr lang="en-US"/>
                    </a:p>
                  </a:txBody>
                  <a:tcPr/>
                </a:tc>
                <a:tc hMerge="1" vMerge="1">
                  <a:txBody>
                    <a:bodyPr/>
                    <a:lstStyle/>
                    <a:p>
                      <a:endParaRPr lang="en-US"/>
                    </a:p>
                  </a:txBody>
                  <a:tcPr/>
                </a:tc>
                <a:tc hMerge="1" vMerge="1">
                  <a:txBody>
                    <a:bodyPr/>
                    <a:lstStyle/>
                    <a:p>
                      <a:endParaRPr lang="en-US"/>
                    </a:p>
                  </a:txBody>
                  <a:tcPr/>
                </a:tc>
                <a:extLst>
                  <a:ext uri="{0D108BD9-81ED-4DB2-BD59-A6C34878D82A}">
                    <a16:rowId xmlns:a16="http://schemas.microsoft.com/office/drawing/2014/main" val="1469085307"/>
                  </a:ext>
                </a:extLst>
              </a:tr>
              <a:tr h="1027073">
                <a:tc>
                  <a:txBody>
                    <a:bodyPr/>
                    <a:lstStyle/>
                    <a:p>
                      <a:pPr algn="ctr" rtl="0" fontAlgn="ctr">
                        <a:buNone/>
                      </a:pPr>
                      <a:r>
                        <a:rPr lang="en-US" sz="1200" b="0" i="0" u="none" strike="noStrike" dirty="0">
                          <a:solidFill>
                            <a:srgbClr val="000000"/>
                          </a:solidFill>
                          <a:effectLst/>
                          <a:latin typeface="Calibri" panose="020F0502020204030204" pitchFamily="34" charset="0"/>
                        </a:rPr>
                        <a:t>Disputed Charge Sub-Type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rtl="0" fontAlgn="ctr">
                        <a:buNone/>
                      </a:pPr>
                      <a:r>
                        <a:rPr lang="en-US" sz="1200" b="0" i="0" u="none" strike="noStrike" dirty="0">
                          <a:solidFill>
                            <a:srgbClr val="000000"/>
                          </a:solidFill>
                          <a:effectLst/>
                          <a:latin typeface="Calibri" panose="020F0502020204030204" pitchFamily="34" charset="0"/>
                        </a:rPr>
                        <a:t>Submitted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rtl="0" fontAlgn="ctr">
                        <a:buNone/>
                      </a:pPr>
                      <a:r>
                        <a:rPr lang="en-US" sz="1200" b="0" i="0" u="none" strike="noStrike">
                          <a:solidFill>
                            <a:srgbClr val="000000"/>
                          </a:solidFill>
                          <a:effectLst/>
                          <a:latin typeface="Calibri" panose="020F0502020204030204" pitchFamily="34" charset="0"/>
                        </a:rPr>
                        <a:t>Resolved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rtl="0" fontAlgn="ctr">
                        <a:buNone/>
                      </a:pPr>
                      <a:r>
                        <a:rPr lang="en-US" sz="1200" b="0" i="0" u="none" strike="noStrike">
                          <a:solidFill>
                            <a:srgbClr val="000000"/>
                          </a:solidFill>
                          <a:effectLst/>
                          <a:latin typeface="Calibri" panose="020F0502020204030204" pitchFamily="34" charset="0"/>
                        </a:rPr>
                        <a:t>Denied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rtl="0" fontAlgn="ctr">
                        <a:buNone/>
                      </a:pPr>
                      <a:r>
                        <a:rPr lang="en-US" sz="1200" b="0" i="0" u="none" strike="noStrike">
                          <a:solidFill>
                            <a:srgbClr val="000000"/>
                          </a:solidFill>
                          <a:effectLst/>
                          <a:latin typeface="Calibri" panose="020F0502020204030204" pitchFamily="34" charset="0"/>
                        </a:rPr>
                        <a:t>Granted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rtl="0" fontAlgn="ctr">
                        <a:buNone/>
                      </a:pPr>
                      <a:r>
                        <a:rPr lang="en-US" sz="1200" b="0" i="0" u="none" strike="noStrike">
                          <a:solidFill>
                            <a:srgbClr val="000000"/>
                          </a:solidFill>
                          <a:effectLst/>
                          <a:latin typeface="Calibri" panose="020F0502020204030204" pitchFamily="34" charset="0"/>
                        </a:rPr>
                        <a:t>Granted with Exceptions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extLst>
                  <a:ext uri="{0D108BD9-81ED-4DB2-BD59-A6C34878D82A}">
                    <a16:rowId xmlns:a16="http://schemas.microsoft.com/office/drawing/2014/main" val="1491834651"/>
                  </a:ext>
                </a:extLst>
              </a:tr>
              <a:tr h="280111">
                <a:tc>
                  <a:txBody>
                    <a:bodyPr/>
                    <a:lstStyle/>
                    <a:p>
                      <a:pPr algn="ctr" rtl="0" fontAlgn="ctr">
                        <a:buNone/>
                      </a:pPr>
                      <a:r>
                        <a:rPr lang="en-US" sz="1200" b="0" i="0" u="none" strike="noStrike">
                          <a:solidFill>
                            <a:srgbClr val="000000"/>
                          </a:solidFill>
                          <a:effectLst/>
                          <a:latin typeface="Calibri" panose="020F0502020204030204" pitchFamily="34" charset="0"/>
                        </a:rPr>
                        <a:t>Ancillary Services-RTM</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7</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7</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41434391"/>
                  </a:ext>
                </a:extLst>
              </a:tr>
              <a:tr h="280111">
                <a:tc>
                  <a:txBody>
                    <a:bodyPr/>
                    <a:lstStyle/>
                    <a:p>
                      <a:pPr algn="ctr" rtl="0" fontAlgn="ctr">
                        <a:buNone/>
                      </a:pPr>
                      <a:r>
                        <a:rPr lang="en-US" sz="1200" b="0" i="0" u="none" strike="noStrike">
                          <a:solidFill>
                            <a:srgbClr val="000000"/>
                          </a:solidFill>
                          <a:effectLst/>
                          <a:latin typeface="Calibri" panose="020F0502020204030204" pitchFamily="34" charset="0"/>
                        </a:rPr>
                        <a:t>DA/RT Invoice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08290473"/>
                  </a:ext>
                </a:extLst>
              </a:tr>
              <a:tr h="280111">
                <a:tc>
                  <a:txBody>
                    <a:bodyPr/>
                    <a:lstStyle/>
                    <a:p>
                      <a:pPr algn="ctr" rtl="0" fontAlgn="ctr">
                        <a:buNone/>
                      </a:pPr>
                      <a:r>
                        <a:rPr lang="en-US" sz="1200" b="0" i="0" u="none" strike="noStrike">
                          <a:solidFill>
                            <a:srgbClr val="000000"/>
                          </a:solidFill>
                          <a:effectLst/>
                          <a:latin typeface="Calibri" panose="020F0502020204030204" pitchFamily="34" charset="0"/>
                        </a:rPr>
                        <a:t>Emergency Operations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88572319"/>
                  </a:ext>
                </a:extLst>
              </a:tr>
              <a:tr h="280111">
                <a:tc>
                  <a:txBody>
                    <a:bodyPr/>
                    <a:lstStyle/>
                    <a:p>
                      <a:pPr algn="ctr" rtl="0" fontAlgn="ctr">
                        <a:buNone/>
                      </a:pPr>
                      <a:r>
                        <a:rPr lang="en-US" sz="1200" b="0" i="0" u="none" strike="noStrike">
                          <a:solidFill>
                            <a:srgbClr val="000000"/>
                          </a:solidFill>
                          <a:effectLst/>
                          <a:latin typeface="Calibri" panose="020F0502020204030204" pitchFamily="34" charset="0"/>
                        </a:rPr>
                        <a:t>Energy-RTM</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buNone/>
                      </a:pPr>
                      <a:r>
                        <a:rPr lang="en-US" sz="1200" b="0" i="0" u="none" strike="noStrike">
                          <a:solidFill>
                            <a:srgbClr val="000000"/>
                          </a:solidFill>
                          <a:effectLst/>
                          <a:latin typeface="Calibri" panose="020F0502020204030204" pitchFamily="34" charset="0"/>
                        </a:rPr>
                        <a:t>35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buNone/>
                      </a:pPr>
                      <a:r>
                        <a:rPr lang="en-US" sz="1200" b="0" i="0" u="none" strike="noStrike">
                          <a:solidFill>
                            <a:srgbClr val="000000"/>
                          </a:solidFill>
                          <a:effectLst/>
                          <a:latin typeface="Calibri" panose="020F0502020204030204" pitchFamily="34" charset="0"/>
                        </a:rPr>
                        <a:t>24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11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13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43340621"/>
                  </a:ext>
                </a:extLst>
              </a:tr>
              <a:tr h="280111">
                <a:tc>
                  <a:txBody>
                    <a:bodyPr/>
                    <a:lstStyle/>
                    <a:p>
                      <a:pPr algn="ctr" rtl="0" fontAlgn="ctr">
                        <a:buNone/>
                      </a:pPr>
                      <a:r>
                        <a:rPr lang="en-US" sz="1200" b="0" i="0" u="none" strike="noStrike">
                          <a:solidFill>
                            <a:srgbClr val="000000"/>
                          </a:solidFill>
                          <a:effectLst/>
                          <a:latin typeface="Calibri" panose="020F0502020204030204" pitchFamily="34" charset="0"/>
                        </a:rPr>
                        <a:t>Firm Fuel Supply Service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buNone/>
                      </a:pPr>
                      <a:r>
                        <a:rPr lang="en-US" sz="1200" b="0" i="0" u="none" strike="noStrike">
                          <a:solidFill>
                            <a:srgbClr val="000000"/>
                          </a:solidFill>
                          <a:effectLst/>
                          <a:latin typeface="Calibri" panose="020F0502020204030204" pitchFamily="34" charset="0"/>
                        </a:rPr>
                        <a:t>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buNone/>
                      </a:pPr>
                      <a:r>
                        <a:rPr lang="en-US" sz="1200" b="0" i="0" u="none" strike="noStrike">
                          <a:solidFill>
                            <a:srgbClr val="000000"/>
                          </a:solidFill>
                          <a:effectLst/>
                          <a:latin typeface="Calibri" panose="020F0502020204030204" pitchFamily="34" charset="0"/>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56167139"/>
                  </a:ext>
                </a:extLst>
              </a:tr>
              <a:tr h="280111">
                <a:tc>
                  <a:txBody>
                    <a:bodyPr/>
                    <a:lstStyle/>
                    <a:p>
                      <a:pPr algn="ctr" rtl="0" fontAlgn="ctr">
                        <a:buNone/>
                      </a:pPr>
                      <a:r>
                        <a:rPr lang="fr-FR" sz="1200" b="0" i="0" u="none" strike="noStrike" dirty="0">
                          <a:solidFill>
                            <a:srgbClr val="000000"/>
                          </a:solidFill>
                          <a:effectLst/>
                          <a:latin typeface="Calibri" panose="020F0502020204030204" pitchFamily="34" charset="0"/>
                        </a:rPr>
                        <a:t>Gene. </a:t>
                      </a:r>
                      <a:r>
                        <a:rPr lang="fr-FR" sz="1200" b="0" i="0" u="none" strike="noStrike" dirty="0" err="1">
                          <a:solidFill>
                            <a:srgbClr val="000000"/>
                          </a:solidFill>
                          <a:effectLst/>
                          <a:latin typeface="Calibri" panose="020F0502020204030204" pitchFamily="34" charset="0"/>
                        </a:rPr>
                        <a:t>Res</a:t>
                      </a:r>
                      <a:r>
                        <a:rPr lang="fr-FR" sz="1200" b="0" i="0" u="none" strike="noStrike" dirty="0">
                          <a:solidFill>
                            <a:srgbClr val="000000"/>
                          </a:solidFill>
                          <a:effectLst/>
                          <a:latin typeface="Calibri" panose="020F0502020204030204" pitchFamily="34" charset="0"/>
                        </a:rPr>
                        <a:t>. Base Pt </a:t>
                      </a:r>
                      <a:r>
                        <a:rPr lang="fr-FR" sz="1200" b="0" i="0" u="none" strike="noStrike" dirty="0" err="1">
                          <a:solidFill>
                            <a:srgbClr val="000000"/>
                          </a:solidFill>
                          <a:effectLst/>
                          <a:latin typeface="Calibri" panose="020F0502020204030204" pitchFamily="34" charset="0"/>
                        </a:rPr>
                        <a:t>Deviation</a:t>
                      </a:r>
                      <a:endParaRPr lang="fr-FR" sz="1200" b="0"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buNone/>
                      </a:pPr>
                      <a:r>
                        <a:rPr lang="en-US" sz="1200" b="0" i="0" u="none" strike="noStrike">
                          <a:solidFill>
                            <a:srgbClr val="000000"/>
                          </a:solidFill>
                          <a:effectLst/>
                          <a:latin typeface="Calibri" panose="020F0502020204030204" pitchFamily="34" charset="0"/>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buNone/>
                      </a:pPr>
                      <a:r>
                        <a:rPr lang="en-US" sz="1200" b="0" i="0" u="none" strike="noStrike">
                          <a:solidFill>
                            <a:srgbClr val="000000"/>
                          </a:solidFill>
                          <a:effectLst/>
                          <a:latin typeface="Calibri" panose="020F0502020204030204" pitchFamily="34" charset="0"/>
                        </a:rPr>
                        <a:t>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18468246"/>
                  </a:ext>
                </a:extLst>
              </a:tr>
              <a:tr h="293450">
                <a:tc>
                  <a:txBody>
                    <a:bodyPr/>
                    <a:lstStyle/>
                    <a:p>
                      <a:pPr algn="ctr" rtl="0" fontAlgn="ctr">
                        <a:buNone/>
                      </a:pPr>
                      <a:r>
                        <a:rPr lang="en-US" sz="1200" b="0" i="0" u="none" strike="noStrike">
                          <a:solidFill>
                            <a:srgbClr val="000000"/>
                          </a:solidFill>
                          <a:effectLst/>
                          <a:latin typeface="Calibri" panose="020F0502020204030204" pitchFamily="34" charset="0"/>
                        </a:rPr>
                        <a:t>Reliability Unit Commitment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buNone/>
                      </a:pPr>
                      <a:r>
                        <a:rPr lang="en-US" sz="1200" b="0" i="0" u="none" strike="noStrike">
                          <a:solidFill>
                            <a:srgbClr val="000000"/>
                          </a:solidFill>
                          <a:effectLst/>
                          <a:latin typeface="Calibri" panose="020F0502020204030204" pitchFamily="34" charset="0"/>
                        </a:rPr>
                        <a:t>99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buNone/>
                      </a:pPr>
                      <a:r>
                        <a:rPr lang="en-US" sz="1200" b="0" i="0" u="none" strike="noStrike">
                          <a:solidFill>
                            <a:srgbClr val="000000"/>
                          </a:solidFill>
                          <a:effectLst/>
                          <a:latin typeface="Calibri" panose="020F0502020204030204" pitchFamily="34" charset="0"/>
                        </a:rPr>
                        <a:t>74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buNone/>
                      </a:pPr>
                      <a:r>
                        <a:rPr lang="en-US" sz="1200" b="0" i="0" u="none" strike="noStrike">
                          <a:solidFill>
                            <a:srgbClr val="000000"/>
                          </a:solidFill>
                          <a:effectLst/>
                          <a:latin typeface="Calibri" panose="020F0502020204030204" pitchFamily="34" charset="0"/>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71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28718404"/>
                  </a:ext>
                </a:extLst>
              </a:tr>
              <a:tr h="293450">
                <a:tc>
                  <a:txBody>
                    <a:bodyPr/>
                    <a:lstStyle/>
                    <a:p>
                      <a:pPr algn="ctr" rtl="0" fontAlgn="ctr">
                        <a:buNone/>
                      </a:pPr>
                      <a:r>
                        <a:rPr lang="en-US" sz="1200" b="0" i="0" u="none" strike="noStrike" dirty="0">
                          <a:solidFill>
                            <a:srgbClr val="000000"/>
                          </a:solidFill>
                          <a:effectLst/>
                          <a:latin typeface="Calibri" panose="020F0502020204030204" pitchFamily="34" charset="0"/>
                        </a:rPr>
                        <a:t>TOTAL</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152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buNone/>
                      </a:pPr>
                      <a:r>
                        <a:rPr lang="en-US" sz="1200" b="0" i="0" u="none" strike="noStrike">
                          <a:solidFill>
                            <a:srgbClr val="000000"/>
                          </a:solidFill>
                          <a:effectLst/>
                          <a:latin typeface="Calibri" panose="020F0502020204030204" pitchFamily="34" charset="0"/>
                        </a:rPr>
                        <a:t>112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buNone/>
                      </a:pPr>
                      <a:r>
                        <a:rPr lang="en-US" sz="1200" b="0" i="0" u="none" strike="noStrike">
                          <a:solidFill>
                            <a:srgbClr val="000000"/>
                          </a:solidFill>
                          <a:effectLst/>
                          <a:latin typeface="Calibri" panose="020F0502020204030204" pitchFamily="34" charset="0"/>
                        </a:rPr>
                        <a:t>27</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85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98717376"/>
                  </a:ext>
                </a:extLst>
              </a:tr>
            </a:tbl>
          </a:graphicData>
        </a:graphic>
      </p:graphicFrame>
    </p:spTree>
    <p:extLst>
      <p:ext uri="{BB962C8B-B14F-4D97-AF65-F5344CB8AC3E}">
        <p14:creationId xmlns:p14="http://schemas.microsoft.com/office/powerpoint/2010/main" val="22317583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8.2(2)(c)(v) Other Settlement metrics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4" name="TextBox 7">
            <a:extLst>
              <a:ext uri="{FF2B5EF4-FFF2-40B4-BE49-F238E27FC236}">
                <a16:creationId xmlns:a16="http://schemas.microsoft.com/office/drawing/2014/main" id="{738B510A-57D6-4EC7-9485-2DBDD80FD154}"/>
              </a:ext>
            </a:extLst>
          </p:cNvPr>
          <p:cNvSpPr txBox="1">
            <a:spLocks noGrp="1" noRot="1" noMove="1" noResize="1" noEditPoints="1" noAdjustHandles="1" noChangeArrowheads="1" noChangeShapeType="1"/>
          </p:cNvSpPr>
          <p:nvPr/>
        </p:nvSpPr>
        <p:spPr>
          <a:xfrm>
            <a:off x="228600" y="4155091"/>
            <a:ext cx="2286000" cy="276999"/>
          </a:xfrm>
          <a:prstGeom prst="rect">
            <a:avLst/>
          </a:prstGeom>
          <a:noFill/>
        </p:spPr>
        <p:txBody>
          <a:bodyPr wrap="square" rtlCol="0">
            <a:spAutoFit/>
          </a:bodyPr>
          <a:lstStyle/>
          <a:p>
            <a:pPr algn="ctr"/>
            <a:r>
              <a:rPr lang="en-US" sz="1200" b="1" dirty="0"/>
              <a:t>Average percent change</a:t>
            </a:r>
          </a:p>
        </p:txBody>
      </p:sp>
      <p:sp>
        <p:nvSpPr>
          <p:cNvPr id="5" name="TextBox 6">
            <a:extLst>
              <a:ext uri="{FF2B5EF4-FFF2-40B4-BE49-F238E27FC236}">
                <a16:creationId xmlns:a16="http://schemas.microsoft.com/office/drawing/2014/main" id="{0CEEE17A-855C-4A39-978A-63919E23D4BB}"/>
              </a:ext>
            </a:extLst>
          </p:cNvPr>
          <p:cNvSpPr txBox="1"/>
          <p:nvPr/>
        </p:nvSpPr>
        <p:spPr>
          <a:xfrm>
            <a:off x="411480" y="3400525"/>
            <a:ext cx="3276600" cy="215444"/>
          </a:xfrm>
          <a:prstGeom prst="rect">
            <a:avLst/>
          </a:prstGeom>
          <a:noFill/>
        </p:spPr>
        <p:txBody>
          <a:bodyPr wrap="square" rtlCol="0">
            <a:spAutoFit/>
          </a:bodyPr>
          <a:lstStyle/>
          <a:p>
            <a:r>
              <a:rPr lang="en-US" sz="800" b="1" dirty="0"/>
              <a:t>NOTE: </a:t>
            </a:r>
            <a:r>
              <a:rPr lang="en-US" sz="800" dirty="0"/>
              <a:t>ERS Final settlement OD data is not represented in graph.</a:t>
            </a:r>
          </a:p>
        </p:txBody>
      </p:sp>
      <p:graphicFrame>
        <p:nvGraphicFramePr>
          <p:cNvPr id="7" name="Table 6"/>
          <p:cNvGraphicFramePr>
            <a:graphicFrameLocks noGrp="1"/>
          </p:cNvGraphicFramePr>
          <p:nvPr>
            <p:extLst>
              <p:ext uri="{D42A27DB-BD31-4B8C-83A1-F6EECF244321}">
                <p14:modId xmlns:p14="http://schemas.microsoft.com/office/powerpoint/2010/main" val="853360892"/>
              </p:ext>
            </p:extLst>
          </p:nvPr>
        </p:nvGraphicFramePr>
        <p:xfrm>
          <a:off x="457200" y="4480560"/>
          <a:ext cx="8305799" cy="883920"/>
        </p:xfrm>
        <a:graphic>
          <a:graphicData uri="http://schemas.openxmlformats.org/drawingml/2006/table">
            <a:tbl>
              <a:tblPr/>
              <a:tblGrid>
                <a:gridCol w="800559">
                  <a:extLst>
                    <a:ext uri="{9D8B030D-6E8A-4147-A177-3AD203B41FA5}">
                      <a16:colId xmlns:a16="http://schemas.microsoft.com/office/drawing/2014/main" val="20000"/>
                    </a:ext>
                  </a:extLst>
                </a:gridCol>
                <a:gridCol w="750524">
                  <a:extLst>
                    <a:ext uri="{9D8B030D-6E8A-4147-A177-3AD203B41FA5}">
                      <a16:colId xmlns:a16="http://schemas.microsoft.com/office/drawing/2014/main" val="20001"/>
                    </a:ext>
                  </a:extLst>
                </a:gridCol>
                <a:gridCol w="750524">
                  <a:extLst>
                    <a:ext uri="{9D8B030D-6E8A-4147-A177-3AD203B41FA5}">
                      <a16:colId xmlns:a16="http://schemas.microsoft.com/office/drawing/2014/main" val="20002"/>
                    </a:ext>
                  </a:extLst>
                </a:gridCol>
                <a:gridCol w="750524">
                  <a:extLst>
                    <a:ext uri="{9D8B030D-6E8A-4147-A177-3AD203B41FA5}">
                      <a16:colId xmlns:a16="http://schemas.microsoft.com/office/drawing/2014/main" val="20003"/>
                    </a:ext>
                  </a:extLst>
                </a:gridCol>
                <a:gridCol w="750524">
                  <a:extLst>
                    <a:ext uri="{9D8B030D-6E8A-4147-A177-3AD203B41FA5}">
                      <a16:colId xmlns:a16="http://schemas.microsoft.com/office/drawing/2014/main" val="20004"/>
                    </a:ext>
                  </a:extLst>
                </a:gridCol>
                <a:gridCol w="750524">
                  <a:extLst>
                    <a:ext uri="{9D8B030D-6E8A-4147-A177-3AD203B41FA5}">
                      <a16:colId xmlns:a16="http://schemas.microsoft.com/office/drawing/2014/main" val="20005"/>
                    </a:ext>
                  </a:extLst>
                </a:gridCol>
                <a:gridCol w="750524">
                  <a:extLst>
                    <a:ext uri="{9D8B030D-6E8A-4147-A177-3AD203B41FA5}">
                      <a16:colId xmlns:a16="http://schemas.microsoft.com/office/drawing/2014/main" val="20006"/>
                    </a:ext>
                  </a:extLst>
                </a:gridCol>
                <a:gridCol w="750524">
                  <a:extLst>
                    <a:ext uri="{9D8B030D-6E8A-4147-A177-3AD203B41FA5}">
                      <a16:colId xmlns:a16="http://schemas.microsoft.com/office/drawing/2014/main" val="20007"/>
                    </a:ext>
                  </a:extLst>
                </a:gridCol>
                <a:gridCol w="750524">
                  <a:extLst>
                    <a:ext uri="{9D8B030D-6E8A-4147-A177-3AD203B41FA5}">
                      <a16:colId xmlns:a16="http://schemas.microsoft.com/office/drawing/2014/main" val="20008"/>
                    </a:ext>
                  </a:extLst>
                </a:gridCol>
                <a:gridCol w="750524">
                  <a:extLst>
                    <a:ext uri="{9D8B030D-6E8A-4147-A177-3AD203B41FA5}">
                      <a16:colId xmlns:a16="http://schemas.microsoft.com/office/drawing/2014/main" val="20009"/>
                    </a:ext>
                  </a:extLst>
                </a:gridCol>
                <a:gridCol w="750524">
                  <a:extLst>
                    <a:ext uri="{9D8B030D-6E8A-4147-A177-3AD203B41FA5}">
                      <a16:colId xmlns:a16="http://schemas.microsoft.com/office/drawing/2014/main" val="20010"/>
                    </a:ext>
                  </a:extLst>
                </a:gridCol>
              </a:tblGrid>
              <a:tr h="228600">
                <a:tc>
                  <a:txBody>
                    <a:bodyPr/>
                    <a:lstStyle/>
                    <a:p>
                      <a:pPr marL="63500" marR="63500" algn="ctr">
                        <a:lnSpc>
                          <a:spcPct val="100000"/>
                        </a:lnSpc>
                        <a:spcBef>
                          <a:spcPts val="500"/>
                        </a:spcBef>
                        <a:spcAft>
                          <a:spcPts val="500"/>
                        </a:spcAft>
                        <a:buNone/>
                      </a:pPr>
                      <a:endParaRPr sz="1100" b="1" i="0" u="none" cap="none">
                        <a:solidFill>
                          <a:srgbClr val="000000">
                            <a:alpha val="100000"/>
                          </a:srgbClr>
                        </a:solidFill>
                        <a:latin typeface="Arial"/>
                        <a:cs typeface="Arial"/>
                        <a:sym typeface="Arial"/>
                      </a:endParaRPr>
                    </a:p>
                  </a:txBody>
                  <a:tcPr marL="0" marR="0" marT="63500" marB="63500" anchor="ctr">
                    <a:lnL w="0" cap="flat" cmpd="sng" algn="ctr">
                      <a:noFill/>
                      <a:prstDash val="solid"/>
                    </a:lnL>
                    <a:lnR w="0" cap="flat" cmpd="sng" algn="ctr">
                      <a:noFill/>
                      <a:prstDash val="solid"/>
                    </a:lnR>
                    <a:lnT w="19050" cap="flat" cmpd="sng" algn="ctr">
                      <a:solidFill>
                        <a:srgbClr val="666666">
                          <a:alpha val="100000"/>
                        </a:srgbClr>
                      </a:solidFill>
                      <a:prstDash val="solid"/>
                    </a:lnT>
                    <a:lnB w="19050" cap="flat" cmpd="sng" algn="ctr">
                      <a:solidFill>
                        <a:srgbClr val="666666">
                          <a:alpha val="100000"/>
                        </a:srgbClr>
                      </a:solidFill>
                      <a:prstDash val="solid"/>
                    </a:lnB>
                    <a:solidFill>
                      <a:srgbClr val="BCBCBC">
                        <a:alpha val="100000"/>
                      </a:srgbClr>
                    </a:solidFill>
                  </a:tcPr>
                </a:tc>
                <a:tc>
                  <a:txBody>
                    <a:bodyPr/>
                    <a:lstStyle/>
                    <a:p>
                      <a:pPr marL="63500" marR="63500" algn="ctr">
                        <a:lnSpc>
                          <a:spcPct val="100000"/>
                        </a:lnSpc>
                        <a:spcBef>
                          <a:spcPts val="500"/>
                        </a:spcBef>
                        <a:spcAft>
                          <a:spcPts val="500"/>
                        </a:spcAft>
                        <a:buNone/>
                      </a:pPr>
                      <a:r>
                        <a:rPr sz="1100" b="1" i="0" u="none" cap="none">
                          <a:solidFill>
                            <a:srgbClr val="000000">
                              <a:alpha val="100000"/>
                            </a:srgbClr>
                          </a:solidFill>
                          <a:latin typeface="Arial"/>
                          <a:cs typeface="Arial"/>
                          <a:sym typeface="Arial"/>
                        </a:rPr>
                        <a:t>2016</a:t>
                      </a:r>
                    </a:p>
                  </a:txBody>
                  <a:tcPr marL="0" marR="0" marT="63500" marB="63500" anchor="ctr">
                    <a:lnL w="0" cap="flat" cmpd="sng" algn="ctr">
                      <a:noFill/>
                      <a:prstDash val="solid"/>
                    </a:lnL>
                    <a:lnR w="0" cap="flat" cmpd="sng" algn="ctr">
                      <a:noFill/>
                      <a:prstDash val="solid"/>
                    </a:lnR>
                    <a:lnT w="19050" cap="flat" cmpd="sng" algn="ctr">
                      <a:solidFill>
                        <a:srgbClr val="666666">
                          <a:alpha val="100000"/>
                        </a:srgbClr>
                      </a:solidFill>
                      <a:prstDash val="solid"/>
                    </a:lnT>
                    <a:lnB w="19050" cap="flat" cmpd="sng" algn="ctr">
                      <a:solidFill>
                        <a:srgbClr val="666666">
                          <a:alpha val="100000"/>
                        </a:srgbClr>
                      </a:solidFill>
                      <a:prstDash val="solid"/>
                    </a:lnB>
                    <a:solidFill>
                      <a:srgbClr val="BCBCBC">
                        <a:alpha val="100000"/>
                      </a:srgbClr>
                    </a:solidFill>
                  </a:tcPr>
                </a:tc>
                <a:tc>
                  <a:txBody>
                    <a:bodyPr/>
                    <a:lstStyle/>
                    <a:p>
                      <a:pPr marL="63500" marR="63500" algn="ctr">
                        <a:lnSpc>
                          <a:spcPct val="100000"/>
                        </a:lnSpc>
                        <a:spcBef>
                          <a:spcPts val="500"/>
                        </a:spcBef>
                        <a:spcAft>
                          <a:spcPts val="500"/>
                        </a:spcAft>
                        <a:buNone/>
                      </a:pPr>
                      <a:r>
                        <a:rPr sz="1100" b="1" i="0" u="none" cap="none">
                          <a:solidFill>
                            <a:srgbClr val="000000">
                              <a:alpha val="100000"/>
                            </a:srgbClr>
                          </a:solidFill>
                          <a:latin typeface="Arial"/>
                          <a:cs typeface="Arial"/>
                          <a:sym typeface="Arial"/>
                        </a:rPr>
                        <a:t>2017</a:t>
                      </a:r>
                    </a:p>
                  </a:txBody>
                  <a:tcPr marL="0" marR="0" marT="63500" marB="63500" anchor="ctr">
                    <a:lnL w="0" cap="flat" cmpd="sng" algn="ctr">
                      <a:noFill/>
                      <a:prstDash val="solid"/>
                    </a:lnL>
                    <a:lnR w="0" cap="flat" cmpd="sng" algn="ctr">
                      <a:noFill/>
                      <a:prstDash val="solid"/>
                    </a:lnR>
                    <a:lnT w="19050" cap="flat" cmpd="sng" algn="ctr">
                      <a:solidFill>
                        <a:srgbClr val="666666">
                          <a:alpha val="100000"/>
                        </a:srgbClr>
                      </a:solidFill>
                      <a:prstDash val="solid"/>
                    </a:lnT>
                    <a:lnB w="19050" cap="flat" cmpd="sng" algn="ctr">
                      <a:solidFill>
                        <a:srgbClr val="666666">
                          <a:alpha val="100000"/>
                        </a:srgbClr>
                      </a:solidFill>
                      <a:prstDash val="solid"/>
                    </a:lnB>
                    <a:solidFill>
                      <a:srgbClr val="BCBCBC">
                        <a:alpha val="100000"/>
                      </a:srgbClr>
                    </a:solidFill>
                  </a:tcPr>
                </a:tc>
                <a:tc>
                  <a:txBody>
                    <a:bodyPr/>
                    <a:lstStyle/>
                    <a:p>
                      <a:pPr marL="63500" marR="63500" algn="ctr">
                        <a:lnSpc>
                          <a:spcPct val="100000"/>
                        </a:lnSpc>
                        <a:spcBef>
                          <a:spcPts val="500"/>
                        </a:spcBef>
                        <a:spcAft>
                          <a:spcPts val="500"/>
                        </a:spcAft>
                        <a:buNone/>
                      </a:pPr>
                      <a:r>
                        <a:rPr sz="1100" b="1" i="0" u="none" cap="none">
                          <a:solidFill>
                            <a:srgbClr val="000000">
                              <a:alpha val="100000"/>
                            </a:srgbClr>
                          </a:solidFill>
                          <a:latin typeface="Arial"/>
                          <a:cs typeface="Arial"/>
                          <a:sym typeface="Arial"/>
                        </a:rPr>
                        <a:t>2018</a:t>
                      </a:r>
                    </a:p>
                  </a:txBody>
                  <a:tcPr marL="0" marR="0" marT="63500" marB="63500" anchor="ctr">
                    <a:lnL w="0" cap="flat" cmpd="sng" algn="ctr">
                      <a:noFill/>
                      <a:prstDash val="solid"/>
                    </a:lnL>
                    <a:lnR w="0" cap="flat" cmpd="sng" algn="ctr">
                      <a:noFill/>
                      <a:prstDash val="solid"/>
                    </a:lnR>
                    <a:lnT w="19050" cap="flat" cmpd="sng" algn="ctr">
                      <a:solidFill>
                        <a:srgbClr val="666666">
                          <a:alpha val="100000"/>
                        </a:srgbClr>
                      </a:solidFill>
                      <a:prstDash val="solid"/>
                    </a:lnT>
                    <a:lnB w="19050" cap="flat" cmpd="sng" algn="ctr">
                      <a:solidFill>
                        <a:srgbClr val="666666">
                          <a:alpha val="100000"/>
                        </a:srgbClr>
                      </a:solidFill>
                      <a:prstDash val="solid"/>
                    </a:lnB>
                    <a:solidFill>
                      <a:srgbClr val="BCBCBC">
                        <a:alpha val="100000"/>
                      </a:srgbClr>
                    </a:solidFill>
                  </a:tcPr>
                </a:tc>
                <a:tc>
                  <a:txBody>
                    <a:bodyPr/>
                    <a:lstStyle/>
                    <a:p>
                      <a:pPr marL="63500" marR="63500" algn="ctr">
                        <a:lnSpc>
                          <a:spcPct val="100000"/>
                        </a:lnSpc>
                        <a:spcBef>
                          <a:spcPts val="500"/>
                        </a:spcBef>
                        <a:spcAft>
                          <a:spcPts val="500"/>
                        </a:spcAft>
                        <a:buNone/>
                      </a:pPr>
                      <a:r>
                        <a:rPr sz="1100" b="1" i="0" u="none" cap="none">
                          <a:solidFill>
                            <a:srgbClr val="000000">
                              <a:alpha val="100000"/>
                            </a:srgbClr>
                          </a:solidFill>
                          <a:latin typeface="Arial"/>
                          <a:cs typeface="Arial"/>
                          <a:sym typeface="Arial"/>
                        </a:rPr>
                        <a:t>2019</a:t>
                      </a:r>
                    </a:p>
                  </a:txBody>
                  <a:tcPr marL="0" marR="0" marT="63500" marB="63500" anchor="ctr">
                    <a:lnL w="0" cap="flat" cmpd="sng" algn="ctr">
                      <a:noFill/>
                      <a:prstDash val="solid"/>
                    </a:lnL>
                    <a:lnR w="0" cap="flat" cmpd="sng" algn="ctr">
                      <a:noFill/>
                      <a:prstDash val="solid"/>
                    </a:lnR>
                    <a:lnT w="19050" cap="flat" cmpd="sng" algn="ctr">
                      <a:solidFill>
                        <a:srgbClr val="666666">
                          <a:alpha val="100000"/>
                        </a:srgbClr>
                      </a:solidFill>
                      <a:prstDash val="solid"/>
                    </a:lnT>
                    <a:lnB w="19050" cap="flat" cmpd="sng" algn="ctr">
                      <a:solidFill>
                        <a:srgbClr val="666666">
                          <a:alpha val="100000"/>
                        </a:srgbClr>
                      </a:solidFill>
                      <a:prstDash val="solid"/>
                    </a:lnB>
                    <a:solidFill>
                      <a:srgbClr val="BCBCBC">
                        <a:alpha val="100000"/>
                      </a:srgbClr>
                    </a:solidFill>
                  </a:tcPr>
                </a:tc>
                <a:tc>
                  <a:txBody>
                    <a:bodyPr/>
                    <a:lstStyle/>
                    <a:p>
                      <a:pPr marL="63500" marR="63500" algn="ctr">
                        <a:lnSpc>
                          <a:spcPct val="100000"/>
                        </a:lnSpc>
                        <a:spcBef>
                          <a:spcPts val="500"/>
                        </a:spcBef>
                        <a:spcAft>
                          <a:spcPts val="500"/>
                        </a:spcAft>
                        <a:buNone/>
                      </a:pPr>
                      <a:r>
                        <a:rPr sz="1100" b="1" i="0" u="none" cap="none">
                          <a:solidFill>
                            <a:srgbClr val="000000">
                              <a:alpha val="100000"/>
                            </a:srgbClr>
                          </a:solidFill>
                          <a:latin typeface="Arial"/>
                          <a:cs typeface="Arial"/>
                          <a:sym typeface="Arial"/>
                        </a:rPr>
                        <a:t>2020</a:t>
                      </a:r>
                    </a:p>
                  </a:txBody>
                  <a:tcPr marL="0" marR="0" marT="63500" marB="63500" anchor="ctr">
                    <a:lnL w="0" cap="flat" cmpd="sng" algn="ctr">
                      <a:noFill/>
                      <a:prstDash val="solid"/>
                    </a:lnL>
                    <a:lnR w="0" cap="flat" cmpd="sng" algn="ctr">
                      <a:noFill/>
                      <a:prstDash val="solid"/>
                    </a:lnR>
                    <a:lnT w="19050" cap="flat" cmpd="sng" algn="ctr">
                      <a:solidFill>
                        <a:srgbClr val="666666">
                          <a:alpha val="100000"/>
                        </a:srgbClr>
                      </a:solidFill>
                      <a:prstDash val="solid"/>
                    </a:lnT>
                    <a:lnB w="19050" cap="flat" cmpd="sng" algn="ctr">
                      <a:solidFill>
                        <a:srgbClr val="666666">
                          <a:alpha val="100000"/>
                        </a:srgbClr>
                      </a:solidFill>
                      <a:prstDash val="solid"/>
                    </a:lnB>
                    <a:solidFill>
                      <a:srgbClr val="BCBCBC">
                        <a:alpha val="100000"/>
                      </a:srgbClr>
                    </a:solidFill>
                  </a:tcPr>
                </a:tc>
                <a:tc>
                  <a:txBody>
                    <a:bodyPr/>
                    <a:lstStyle/>
                    <a:p>
                      <a:pPr marL="63500" marR="63500" algn="ctr">
                        <a:lnSpc>
                          <a:spcPct val="100000"/>
                        </a:lnSpc>
                        <a:spcBef>
                          <a:spcPts val="500"/>
                        </a:spcBef>
                        <a:spcAft>
                          <a:spcPts val="500"/>
                        </a:spcAft>
                        <a:buNone/>
                      </a:pPr>
                      <a:r>
                        <a:rPr sz="1100" b="1" i="0" u="none" cap="none">
                          <a:solidFill>
                            <a:srgbClr val="000000">
                              <a:alpha val="100000"/>
                            </a:srgbClr>
                          </a:solidFill>
                          <a:latin typeface="Arial"/>
                          <a:cs typeface="Arial"/>
                          <a:sym typeface="Arial"/>
                        </a:rPr>
                        <a:t>2021</a:t>
                      </a:r>
                    </a:p>
                  </a:txBody>
                  <a:tcPr marL="0" marR="0" marT="63500" marB="63500" anchor="ctr">
                    <a:lnL w="0" cap="flat" cmpd="sng" algn="ctr">
                      <a:noFill/>
                      <a:prstDash val="solid"/>
                    </a:lnL>
                    <a:lnR w="0" cap="flat" cmpd="sng" algn="ctr">
                      <a:noFill/>
                      <a:prstDash val="solid"/>
                    </a:lnR>
                    <a:lnT w="19050" cap="flat" cmpd="sng" algn="ctr">
                      <a:solidFill>
                        <a:srgbClr val="666666">
                          <a:alpha val="100000"/>
                        </a:srgbClr>
                      </a:solidFill>
                      <a:prstDash val="solid"/>
                    </a:lnT>
                    <a:lnB w="19050" cap="flat" cmpd="sng" algn="ctr">
                      <a:solidFill>
                        <a:srgbClr val="666666">
                          <a:alpha val="100000"/>
                        </a:srgbClr>
                      </a:solidFill>
                      <a:prstDash val="solid"/>
                    </a:lnB>
                    <a:solidFill>
                      <a:srgbClr val="BCBCBC">
                        <a:alpha val="100000"/>
                      </a:srgbClr>
                    </a:solidFill>
                  </a:tcPr>
                </a:tc>
                <a:tc>
                  <a:txBody>
                    <a:bodyPr/>
                    <a:lstStyle/>
                    <a:p>
                      <a:pPr marL="63500" marR="63500" algn="ctr">
                        <a:lnSpc>
                          <a:spcPct val="100000"/>
                        </a:lnSpc>
                        <a:spcBef>
                          <a:spcPts val="500"/>
                        </a:spcBef>
                        <a:spcAft>
                          <a:spcPts val="500"/>
                        </a:spcAft>
                        <a:buNone/>
                      </a:pPr>
                      <a:r>
                        <a:rPr lang="en-US" sz="1100" b="1" i="0" u="none" cap="none" dirty="0">
                          <a:solidFill>
                            <a:srgbClr val="000000">
                              <a:alpha val="100000"/>
                            </a:srgbClr>
                          </a:solidFill>
                          <a:latin typeface="Arial"/>
                          <a:cs typeface="Arial"/>
                          <a:sym typeface="Arial"/>
                        </a:rPr>
                        <a:t>2022</a:t>
                      </a:r>
                    </a:p>
                  </a:txBody>
                  <a:tcPr marL="0" marR="0" marT="63500" marB="63500" anchor="ctr">
                    <a:lnL w="0" cap="flat" cmpd="sng" algn="ctr">
                      <a:noFill/>
                      <a:prstDash val="solid"/>
                    </a:lnL>
                    <a:lnR w="0" cap="flat" cmpd="sng" algn="ctr">
                      <a:noFill/>
                      <a:prstDash val="solid"/>
                    </a:lnR>
                    <a:lnT w="19050" cap="flat" cmpd="sng" algn="ctr">
                      <a:solidFill>
                        <a:srgbClr val="666666">
                          <a:alpha val="100000"/>
                        </a:srgbClr>
                      </a:solidFill>
                      <a:prstDash val="solid"/>
                    </a:lnT>
                    <a:lnB w="19050" cap="flat" cmpd="sng" algn="ctr">
                      <a:solidFill>
                        <a:srgbClr val="666666">
                          <a:alpha val="100000"/>
                        </a:srgbClr>
                      </a:solidFill>
                      <a:prstDash val="solid"/>
                    </a:lnB>
                    <a:solidFill>
                      <a:srgbClr val="BCBCBC">
                        <a:alpha val="100000"/>
                      </a:srgbClr>
                    </a:solidFill>
                  </a:tcPr>
                </a:tc>
                <a:tc>
                  <a:txBody>
                    <a:bodyPr/>
                    <a:lstStyle/>
                    <a:p>
                      <a:pPr marL="63500" marR="63500" algn="ctr">
                        <a:lnSpc>
                          <a:spcPct val="100000"/>
                        </a:lnSpc>
                        <a:spcBef>
                          <a:spcPts val="500"/>
                        </a:spcBef>
                        <a:spcAft>
                          <a:spcPts val="500"/>
                        </a:spcAft>
                        <a:buNone/>
                      </a:pPr>
                      <a:r>
                        <a:rPr sz="1100" b="1" i="0" u="none" cap="none">
                          <a:solidFill>
                            <a:srgbClr val="000000">
                              <a:alpha val="100000"/>
                            </a:srgbClr>
                          </a:solidFill>
                          <a:latin typeface="Arial"/>
                          <a:cs typeface="Arial"/>
                          <a:sym typeface="Arial"/>
                        </a:rPr>
                        <a:t>2023</a:t>
                      </a:r>
                    </a:p>
                  </a:txBody>
                  <a:tcPr marL="0" marR="0" marT="63500" marB="63500" anchor="ctr">
                    <a:lnL w="0" cap="flat" cmpd="sng" algn="ctr">
                      <a:noFill/>
                      <a:prstDash val="solid"/>
                    </a:lnL>
                    <a:lnR w="0" cap="flat" cmpd="sng" algn="ctr">
                      <a:noFill/>
                      <a:prstDash val="solid"/>
                    </a:lnR>
                    <a:lnT w="19050" cap="flat" cmpd="sng" algn="ctr">
                      <a:solidFill>
                        <a:srgbClr val="666666">
                          <a:alpha val="100000"/>
                        </a:srgbClr>
                      </a:solidFill>
                      <a:prstDash val="solid"/>
                    </a:lnT>
                    <a:lnB w="19050" cap="flat" cmpd="sng" algn="ctr">
                      <a:solidFill>
                        <a:srgbClr val="666666">
                          <a:alpha val="100000"/>
                        </a:srgbClr>
                      </a:solidFill>
                      <a:prstDash val="solid"/>
                    </a:lnB>
                    <a:solidFill>
                      <a:srgbClr val="BCBCBC">
                        <a:alpha val="100000"/>
                      </a:srgbClr>
                    </a:solidFill>
                  </a:tcPr>
                </a:tc>
                <a:tc>
                  <a:txBody>
                    <a:bodyPr/>
                    <a:lstStyle/>
                    <a:p>
                      <a:pPr marL="63500" marR="63500" algn="ctr">
                        <a:lnSpc>
                          <a:spcPct val="100000"/>
                        </a:lnSpc>
                        <a:spcBef>
                          <a:spcPts val="500"/>
                        </a:spcBef>
                        <a:spcAft>
                          <a:spcPts val="500"/>
                        </a:spcAft>
                        <a:buNone/>
                      </a:pPr>
                      <a:r>
                        <a:rPr sz="1100" b="1" i="0" u="none" cap="none">
                          <a:solidFill>
                            <a:srgbClr val="000000">
                              <a:alpha val="100000"/>
                            </a:srgbClr>
                          </a:solidFill>
                          <a:latin typeface="Arial"/>
                          <a:cs typeface="Arial"/>
                          <a:sym typeface="Arial"/>
                        </a:rPr>
                        <a:t>2024</a:t>
                      </a:r>
                    </a:p>
                  </a:txBody>
                  <a:tcPr marL="0" marR="0" marT="63500" marB="63500" anchor="ctr">
                    <a:lnL w="0" cap="flat" cmpd="sng" algn="ctr">
                      <a:noFill/>
                      <a:prstDash val="solid"/>
                    </a:lnL>
                    <a:lnR w="0" cap="flat" cmpd="sng" algn="ctr">
                      <a:noFill/>
                      <a:prstDash val="solid"/>
                    </a:lnR>
                    <a:lnT w="19050" cap="flat" cmpd="sng" algn="ctr">
                      <a:solidFill>
                        <a:srgbClr val="666666">
                          <a:alpha val="100000"/>
                        </a:srgbClr>
                      </a:solidFill>
                      <a:prstDash val="solid"/>
                    </a:lnT>
                    <a:lnB w="19050" cap="flat" cmpd="sng" algn="ctr">
                      <a:solidFill>
                        <a:srgbClr val="666666">
                          <a:alpha val="100000"/>
                        </a:srgbClr>
                      </a:solidFill>
                      <a:prstDash val="solid"/>
                    </a:lnB>
                    <a:solidFill>
                      <a:srgbClr val="BCBCBC">
                        <a:alpha val="100000"/>
                      </a:srgbClr>
                    </a:solidFill>
                  </a:tcPr>
                </a:tc>
                <a:tc>
                  <a:txBody>
                    <a:bodyPr/>
                    <a:lstStyle/>
                    <a:p>
                      <a:pPr marL="63500" marR="63500" algn="ctr">
                        <a:lnSpc>
                          <a:spcPct val="100000"/>
                        </a:lnSpc>
                        <a:spcBef>
                          <a:spcPts val="500"/>
                        </a:spcBef>
                        <a:spcAft>
                          <a:spcPts val="500"/>
                        </a:spcAft>
                        <a:buNone/>
                      </a:pPr>
                      <a:r>
                        <a:rPr sz="1100" b="1" i="0" u="none" cap="none">
                          <a:solidFill>
                            <a:srgbClr val="000000">
                              <a:alpha val="100000"/>
                            </a:srgbClr>
                          </a:solidFill>
                          <a:latin typeface="Arial"/>
                          <a:cs typeface="Arial"/>
                          <a:sym typeface="Arial"/>
                        </a:rPr>
                        <a:t>2025</a:t>
                      </a:r>
                    </a:p>
                  </a:txBody>
                  <a:tcPr marL="0" marR="0" marT="63500" marB="63500" anchor="ctr">
                    <a:lnL w="0" cap="flat" cmpd="sng" algn="ctr">
                      <a:noFill/>
                      <a:prstDash val="solid"/>
                    </a:lnL>
                    <a:lnR w="0" cap="flat" cmpd="sng" algn="ctr">
                      <a:noFill/>
                      <a:prstDash val="solid"/>
                    </a:lnR>
                    <a:lnT w="19050" cap="flat" cmpd="sng" algn="ctr">
                      <a:solidFill>
                        <a:srgbClr val="666666">
                          <a:alpha val="100000"/>
                        </a:srgbClr>
                      </a:solidFill>
                      <a:prstDash val="solid"/>
                    </a:lnT>
                    <a:lnB w="19050" cap="flat" cmpd="sng" algn="ctr">
                      <a:solidFill>
                        <a:srgbClr val="666666">
                          <a:alpha val="100000"/>
                        </a:srgbClr>
                      </a:solidFill>
                      <a:prstDash val="solid"/>
                    </a:lnB>
                    <a:solidFill>
                      <a:srgbClr val="BCBCBC">
                        <a:alpha val="100000"/>
                      </a:srgbClr>
                    </a:solidFill>
                  </a:tcPr>
                </a:tc>
                <a:extLst>
                  <a:ext uri="{0D108BD9-81ED-4DB2-BD59-A6C34878D82A}">
                    <a16:rowId xmlns:a16="http://schemas.microsoft.com/office/drawing/2014/main" val="10000"/>
                  </a:ext>
                </a:extLst>
              </a:tr>
              <a:tr h="228600">
                <a:tc>
                  <a:txBody>
                    <a:bodyPr/>
                    <a:lstStyle/>
                    <a:p>
                      <a:pPr marL="63500" marR="63500" algn="ctr">
                        <a:lnSpc>
                          <a:spcPct val="100000"/>
                        </a:lnSpc>
                        <a:spcBef>
                          <a:spcPts val="500"/>
                        </a:spcBef>
                        <a:spcAft>
                          <a:spcPts val="500"/>
                        </a:spcAft>
                        <a:buNone/>
                      </a:pPr>
                      <a:r>
                        <a:rPr sz="1100" b="0" i="0" u="none" cap="none" dirty="0">
                          <a:solidFill>
                            <a:srgbClr val="000000">
                              <a:alpha val="100000"/>
                            </a:srgbClr>
                          </a:solidFill>
                          <a:latin typeface="Arial"/>
                          <a:cs typeface="Arial"/>
                          <a:sym typeface="Arial"/>
                        </a:rPr>
                        <a:t>FINAL</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9050" cap="flat" cmpd="sng" algn="ctr">
                      <a:solidFill>
                        <a:srgbClr val="666666"/>
                      </a:solidFill>
                      <a:prstDash val="solid"/>
                      <a:round/>
                      <a:headEnd type="none" w="med" len="med"/>
                      <a:tailEnd type="none" w="med" len="med"/>
                    </a:lnT>
                    <a:lnB w="12700" cap="flat" cmpd="sng" algn="ctr">
                      <a:solidFill>
                        <a:srgbClr val="FFFFFF">
                          <a:alpha val="100000"/>
                        </a:srgbClr>
                      </a:solidFill>
                      <a:prstDash val="solid"/>
                    </a:lnB>
                    <a:solidFill>
                      <a:srgbClr val="F3F6F4">
                        <a:alpha val="100000"/>
                      </a:srgbClr>
                    </a:solidFill>
                  </a:tcPr>
                </a:tc>
                <a:tc>
                  <a:txBody>
                    <a:bodyPr/>
                    <a:lstStyle/>
                    <a:p>
                      <a:pPr marL="63500" marR="63500" algn="ctr">
                        <a:lnSpc>
                          <a:spcPct val="100000"/>
                        </a:lnSpc>
                        <a:spcBef>
                          <a:spcPts val="500"/>
                        </a:spcBef>
                        <a:spcAft>
                          <a:spcPts val="500"/>
                        </a:spcAft>
                        <a:buNone/>
                      </a:pPr>
                      <a:r>
                        <a:rPr sz="1100" b="0" i="0" u="none" cap="none" dirty="0">
                          <a:solidFill>
                            <a:srgbClr val="000000">
                              <a:alpha val="100000"/>
                            </a:srgbClr>
                          </a:solidFill>
                          <a:latin typeface="Arial"/>
                          <a:cs typeface="Arial"/>
                          <a:sym typeface="Arial"/>
                        </a:rPr>
                        <a:t>2.57</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9050" cap="flat" cmpd="sng" algn="ctr">
                      <a:solidFill>
                        <a:srgbClr val="666666"/>
                      </a:solidFill>
                      <a:prstDash val="solid"/>
                      <a:round/>
                      <a:headEnd type="none" w="med" len="med"/>
                      <a:tailEnd type="none" w="med" len="med"/>
                    </a:lnT>
                    <a:lnB w="12700" cap="flat" cmpd="sng" algn="ctr">
                      <a:solidFill>
                        <a:srgbClr val="FFFFFF">
                          <a:alpha val="100000"/>
                        </a:srgbClr>
                      </a:solidFill>
                      <a:prstDash val="solid"/>
                    </a:lnB>
                    <a:solidFill>
                      <a:srgbClr val="F3F6F4">
                        <a:alpha val="100000"/>
                      </a:srgbClr>
                    </a:solidFill>
                  </a:tcPr>
                </a:tc>
                <a:tc>
                  <a:txBody>
                    <a:bodyPr/>
                    <a:lstStyle/>
                    <a:p>
                      <a:pPr marL="63500" marR="63500" algn="ctr">
                        <a:lnSpc>
                          <a:spcPct val="100000"/>
                        </a:lnSpc>
                        <a:spcBef>
                          <a:spcPts val="500"/>
                        </a:spcBef>
                        <a:spcAft>
                          <a:spcPts val="500"/>
                        </a:spcAft>
                        <a:buNone/>
                      </a:pPr>
                      <a:r>
                        <a:rPr sz="1100" b="0" i="0" u="none" cap="none" dirty="0">
                          <a:solidFill>
                            <a:srgbClr val="000000">
                              <a:alpha val="100000"/>
                            </a:srgbClr>
                          </a:solidFill>
                          <a:latin typeface="Arial"/>
                          <a:cs typeface="Arial"/>
                          <a:sym typeface="Arial"/>
                        </a:rPr>
                        <a:t>3.01</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9050" cap="flat" cmpd="sng" algn="ctr">
                      <a:solidFill>
                        <a:srgbClr val="666666"/>
                      </a:solidFill>
                      <a:prstDash val="solid"/>
                      <a:round/>
                      <a:headEnd type="none" w="med" len="med"/>
                      <a:tailEnd type="none" w="med" len="med"/>
                    </a:lnT>
                    <a:lnB w="12700" cap="flat" cmpd="sng" algn="ctr">
                      <a:solidFill>
                        <a:srgbClr val="FFFFFF">
                          <a:alpha val="100000"/>
                        </a:srgbClr>
                      </a:solidFill>
                      <a:prstDash val="solid"/>
                    </a:lnB>
                    <a:solidFill>
                      <a:srgbClr val="F3F6F4">
                        <a:alpha val="100000"/>
                      </a:srgbClr>
                    </a:solidFill>
                  </a:tcPr>
                </a:tc>
                <a:tc>
                  <a:txBody>
                    <a:bodyPr/>
                    <a:lstStyle/>
                    <a:p>
                      <a:pPr marL="63500" marR="63500" algn="ctr">
                        <a:lnSpc>
                          <a:spcPct val="100000"/>
                        </a:lnSpc>
                        <a:spcBef>
                          <a:spcPts val="500"/>
                        </a:spcBef>
                        <a:spcAft>
                          <a:spcPts val="500"/>
                        </a:spcAft>
                        <a:buNone/>
                      </a:pPr>
                      <a:r>
                        <a:rPr sz="1100" b="0" i="0" u="none" cap="none">
                          <a:solidFill>
                            <a:srgbClr val="000000">
                              <a:alpha val="100000"/>
                            </a:srgbClr>
                          </a:solidFill>
                          <a:latin typeface="Arial"/>
                          <a:cs typeface="Arial"/>
                          <a:sym typeface="Arial"/>
                        </a:rPr>
                        <a:t>2.93</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9050" cap="flat" cmpd="sng" algn="ctr">
                      <a:solidFill>
                        <a:srgbClr val="666666"/>
                      </a:solidFill>
                      <a:prstDash val="solid"/>
                      <a:round/>
                      <a:headEnd type="none" w="med" len="med"/>
                      <a:tailEnd type="none" w="med" len="med"/>
                    </a:lnT>
                    <a:lnB w="12700" cap="flat" cmpd="sng" algn="ctr">
                      <a:solidFill>
                        <a:srgbClr val="FFFFFF">
                          <a:alpha val="100000"/>
                        </a:srgbClr>
                      </a:solidFill>
                      <a:prstDash val="solid"/>
                    </a:lnB>
                    <a:solidFill>
                      <a:srgbClr val="F3F6F4">
                        <a:alpha val="100000"/>
                      </a:srgbClr>
                    </a:solidFill>
                  </a:tcPr>
                </a:tc>
                <a:tc>
                  <a:txBody>
                    <a:bodyPr/>
                    <a:lstStyle/>
                    <a:p>
                      <a:pPr marL="63500" marR="63500" algn="ctr">
                        <a:lnSpc>
                          <a:spcPct val="100000"/>
                        </a:lnSpc>
                        <a:spcBef>
                          <a:spcPts val="500"/>
                        </a:spcBef>
                        <a:spcAft>
                          <a:spcPts val="500"/>
                        </a:spcAft>
                        <a:buNone/>
                      </a:pPr>
                      <a:r>
                        <a:rPr sz="1100" b="0" i="0" u="none" cap="none">
                          <a:solidFill>
                            <a:srgbClr val="000000">
                              <a:alpha val="100000"/>
                            </a:srgbClr>
                          </a:solidFill>
                          <a:latin typeface="Arial"/>
                          <a:cs typeface="Arial"/>
                          <a:sym typeface="Arial"/>
                        </a:rPr>
                        <a:t>2.66</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9050" cap="flat" cmpd="sng" algn="ctr">
                      <a:solidFill>
                        <a:srgbClr val="666666"/>
                      </a:solidFill>
                      <a:prstDash val="solid"/>
                      <a:round/>
                      <a:headEnd type="none" w="med" len="med"/>
                      <a:tailEnd type="none" w="med" len="med"/>
                    </a:lnT>
                    <a:lnB w="12700" cap="flat" cmpd="sng" algn="ctr">
                      <a:solidFill>
                        <a:srgbClr val="FFFFFF">
                          <a:alpha val="100000"/>
                        </a:srgbClr>
                      </a:solidFill>
                      <a:prstDash val="solid"/>
                    </a:lnB>
                    <a:solidFill>
                      <a:srgbClr val="F3F6F4">
                        <a:alpha val="100000"/>
                      </a:srgbClr>
                    </a:solidFill>
                  </a:tcPr>
                </a:tc>
                <a:tc>
                  <a:txBody>
                    <a:bodyPr/>
                    <a:lstStyle/>
                    <a:p>
                      <a:pPr marL="63500" marR="63500" algn="ctr">
                        <a:lnSpc>
                          <a:spcPct val="100000"/>
                        </a:lnSpc>
                        <a:spcBef>
                          <a:spcPts val="500"/>
                        </a:spcBef>
                        <a:spcAft>
                          <a:spcPts val="500"/>
                        </a:spcAft>
                        <a:buNone/>
                      </a:pPr>
                      <a:r>
                        <a:rPr sz="1100" b="0" i="0" u="none" cap="none">
                          <a:solidFill>
                            <a:srgbClr val="000000">
                              <a:alpha val="100000"/>
                            </a:srgbClr>
                          </a:solidFill>
                          <a:latin typeface="Arial"/>
                          <a:cs typeface="Arial"/>
                          <a:sym typeface="Arial"/>
                        </a:rPr>
                        <a:t>3.09</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9050" cap="flat" cmpd="sng" algn="ctr">
                      <a:solidFill>
                        <a:srgbClr val="666666"/>
                      </a:solidFill>
                      <a:prstDash val="solid"/>
                      <a:round/>
                      <a:headEnd type="none" w="med" len="med"/>
                      <a:tailEnd type="none" w="med" len="med"/>
                    </a:lnT>
                    <a:lnB w="12700" cap="flat" cmpd="sng" algn="ctr">
                      <a:solidFill>
                        <a:srgbClr val="FFFFFF">
                          <a:alpha val="100000"/>
                        </a:srgbClr>
                      </a:solidFill>
                      <a:prstDash val="solid"/>
                    </a:lnB>
                    <a:solidFill>
                      <a:srgbClr val="F3F6F4">
                        <a:alpha val="100000"/>
                      </a:srgbClr>
                    </a:solidFill>
                  </a:tcPr>
                </a:tc>
                <a:tc>
                  <a:txBody>
                    <a:bodyPr/>
                    <a:lstStyle/>
                    <a:p>
                      <a:pPr marL="63500" marR="63500" algn="ctr">
                        <a:lnSpc>
                          <a:spcPct val="100000"/>
                        </a:lnSpc>
                        <a:spcBef>
                          <a:spcPts val="500"/>
                        </a:spcBef>
                        <a:spcAft>
                          <a:spcPts val="500"/>
                        </a:spcAft>
                        <a:buNone/>
                      </a:pPr>
                      <a:r>
                        <a:rPr sz="1100" b="0" i="0" u="none" cap="none">
                          <a:solidFill>
                            <a:srgbClr val="000000">
                              <a:alpha val="100000"/>
                            </a:srgbClr>
                          </a:solidFill>
                          <a:latin typeface="Arial"/>
                          <a:cs typeface="Arial"/>
                          <a:sym typeface="Arial"/>
                        </a:rPr>
                        <a:t>3.53</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9050" cap="flat" cmpd="sng" algn="ctr">
                      <a:solidFill>
                        <a:srgbClr val="666666"/>
                      </a:solidFill>
                      <a:prstDash val="solid"/>
                      <a:round/>
                      <a:headEnd type="none" w="med" len="med"/>
                      <a:tailEnd type="none" w="med" len="med"/>
                    </a:lnT>
                    <a:lnB w="12700" cap="flat" cmpd="sng" algn="ctr">
                      <a:solidFill>
                        <a:srgbClr val="FFFFFF">
                          <a:alpha val="100000"/>
                        </a:srgbClr>
                      </a:solidFill>
                      <a:prstDash val="solid"/>
                    </a:lnB>
                    <a:solidFill>
                      <a:srgbClr val="F3F6F4">
                        <a:alpha val="100000"/>
                      </a:srgbClr>
                    </a:solidFill>
                  </a:tcPr>
                </a:tc>
                <a:tc>
                  <a:txBody>
                    <a:bodyPr/>
                    <a:lstStyle/>
                    <a:p>
                      <a:pPr marL="63500" marR="63500" algn="ctr">
                        <a:lnSpc>
                          <a:spcPct val="100000"/>
                        </a:lnSpc>
                        <a:spcBef>
                          <a:spcPts val="500"/>
                        </a:spcBef>
                        <a:spcAft>
                          <a:spcPts val="500"/>
                        </a:spcAft>
                        <a:buNone/>
                      </a:pPr>
                      <a:r>
                        <a:rPr lang="en-US" sz="1100" b="0" i="0" u="none" cap="none">
                          <a:solidFill>
                            <a:srgbClr val="000000">
                              <a:alpha val="100000"/>
                            </a:srgbClr>
                          </a:solidFill>
                          <a:latin typeface="Arial"/>
                          <a:cs typeface="Arial"/>
                          <a:sym typeface="Arial"/>
                        </a:rPr>
                        <a:t>3.36</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9050" cap="flat" cmpd="sng" algn="ctr">
                      <a:solidFill>
                        <a:srgbClr val="666666"/>
                      </a:solidFill>
                      <a:prstDash val="solid"/>
                      <a:round/>
                      <a:headEnd type="none" w="med" len="med"/>
                      <a:tailEnd type="none" w="med" len="med"/>
                    </a:lnT>
                    <a:lnB w="12700" cap="flat" cmpd="sng" algn="ctr">
                      <a:solidFill>
                        <a:srgbClr val="FFFFFF">
                          <a:alpha val="100000"/>
                        </a:srgbClr>
                      </a:solidFill>
                      <a:prstDash val="solid"/>
                    </a:lnB>
                    <a:solidFill>
                      <a:srgbClr val="F3F6F4">
                        <a:alpha val="100000"/>
                      </a:srgbClr>
                    </a:solidFill>
                  </a:tcPr>
                </a:tc>
                <a:tc>
                  <a:txBody>
                    <a:bodyPr/>
                    <a:lstStyle/>
                    <a:p>
                      <a:pPr marL="63500" marR="63500" algn="ctr">
                        <a:lnSpc>
                          <a:spcPct val="100000"/>
                        </a:lnSpc>
                        <a:spcBef>
                          <a:spcPts val="500"/>
                        </a:spcBef>
                        <a:spcAft>
                          <a:spcPts val="500"/>
                        </a:spcAft>
                        <a:buNone/>
                      </a:pPr>
                      <a:r>
                        <a:rPr sz="1100" b="0" i="0" u="none" cap="none">
                          <a:solidFill>
                            <a:srgbClr val="000000">
                              <a:alpha val="100000"/>
                            </a:srgbClr>
                          </a:solidFill>
                          <a:latin typeface="Arial"/>
                          <a:cs typeface="Arial"/>
                          <a:sym typeface="Arial"/>
                        </a:rPr>
                        <a:t>2.90</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9050" cap="flat" cmpd="sng" algn="ctr">
                      <a:solidFill>
                        <a:srgbClr val="666666"/>
                      </a:solidFill>
                      <a:prstDash val="solid"/>
                      <a:round/>
                      <a:headEnd type="none" w="med" len="med"/>
                      <a:tailEnd type="none" w="med" len="med"/>
                    </a:lnT>
                    <a:lnB w="12700" cap="flat" cmpd="sng" algn="ctr">
                      <a:solidFill>
                        <a:srgbClr val="FFFFFF">
                          <a:alpha val="100000"/>
                        </a:srgbClr>
                      </a:solidFill>
                      <a:prstDash val="solid"/>
                    </a:lnB>
                    <a:solidFill>
                      <a:srgbClr val="F3F6F4">
                        <a:alpha val="100000"/>
                      </a:srgbClr>
                    </a:solidFill>
                  </a:tcPr>
                </a:tc>
                <a:tc>
                  <a:txBody>
                    <a:bodyPr/>
                    <a:lstStyle/>
                    <a:p>
                      <a:pPr marL="63500" marR="63500" algn="ctr">
                        <a:lnSpc>
                          <a:spcPct val="100000"/>
                        </a:lnSpc>
                        <a:spcBef>
                          <a:spcPts val="500"/>
                        </a:spcBef>
                        <a:spcAft>
                          <a:spcPts val="500"/>
                        </a:spcAft>
                        <a:buNone/>
                      </a:pPr>
                      <a:r>
                        <a:rPr sz="1100" b="0" i="0" u="none" cap="none">
                          <a:solidFill>
                            <a:srgbClr val="000000">
                              <a:alpha val="100000"/>
                            </a:srgbClr>
                          </a:solidFill>
                          <a:latin typeface="Arial"/>
                          <a:cs typeface="Arial"/>
                          <a:sym typeface="Arial"/>
                        </a:rPr>
                        <a:t>2.32</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9050" cap="flat" cmpd="sng" algn="ctr">
                      <a:solidFill>
                        <a:srgbClr val="666666"/>
                      </a:solidFill>
                      <a:prstDash val="solid"/>
                      <a:round/>
                      <a:headEnd type="none" w="med" len="med"/>
                      <a:tailEnd type="none" w="med" len="med"/>
                    </a:lnT>
                    <a:lnB w="12700" cap="flat" cmpd="sng" algn="ctr">
                      <a:solidFill>
                        <a:srgbClr val="FFFFFF">
                          <a:alpha val="100000"/>
                        </a:srgbClr>
                      </a:solidFill>
                      <a:prstDash val="solid"/>
                    </a:lnB>
                    <a:solidFill>
                      <a:srgbClr val="F3F6F4">
                        <a:alpha val="100000"/>
                      </a:srgbClr>
                    </a:solidFill>
                  </a:tcPr>
                </a:tc>
                <a:tc>
                  <a:txBody>
                    <a:bodyPr/>
                    <a:lstStyle/>
                    <a:p>
                      <a:pPr marL="63500" marR="63500" algn="ctr">
                        <a:lnSpc>
                          <a:spcPct val="100000"/>
                        </a:lnSpc>
                        <a:spcBef>
                          <a:spcPts val="500"/>
                        </a:spcBef>
                        <a:spcAft>
                          <a:spcPts val="500"/>
                        </a:spcAft>
                        <a:buNone/>
                      </a:pPr>
                      <a:r>
                        <a:rPr sz="1100" b="0" i="0" u="none" cap="none" dirty="0">
                          <a:solidFill>
                            <a:srgbClr val="000000">
                              <a:alpha val="100000"/>
                            </a:srgbClr>
                          </a:solidFill>
                          <a:latin typeface="Arial"/>
                          <a:cs typeface="Arial"/>
                          <a:sym typeface="Arial"/>
                        </a:rPr>
                        <a:t>1.9</a:t>
                      </a:r>
                      <a:r>
                        <a:rPr lang="en-US" sz="1100" b="0" i="0" u="none" cap="none" dirty="0">
                          <a:solidFill>
                            <a:srgbClr val="000000">
                              <a:alpha val="100000"/>
                            </a:srgbClr>
                          </a:solidFill>
                          <a:latin typeface="Arial"/>
                          <a:cs typeface="Arial"/>
                          <a:sym typeface="Arial"/>
                        </a:rPr>
                        <a:t>0</a:t>
                      </a:r>
                      <a:endParaRPr sz="1100" b="0" i="0" u="none" cap="none" dirty="0">
                        <a:solidFill>
                          <a:srgbClr val="000000">
                            <a:alpha val="100000"/>
                          </a:srgbClr>
                        </a:solidFill>
                        <a:latin typeface="Arial"/>
                        <a:cs typeface="Arial"/>
                        <a:sym typeface="Arial"/>
                      </a:endParaRP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9050" cap="flat" cmpd="sng" algn="ctr">
                      <a:solidFill>
                        <a:srgbClr val="666666"/>
                      </a:solidFill>
                      <a:prstDash val="solid"/>
                      <a:round/>
                      <a:headEnd type="none" w="med" len="med"/>
                      <a:tailEnd type="none" w="med" len="med"/>
                    </a:lnT>
                    <a:lnB w="12700" cap="flat" cmpd="sng" algn="ctr">
                      <a:solidFill>
                        <a:srgbClr val="FFFFFF">
                          <a:alpha val="100000"/>
                        </a:srgbClr>
                      </a:solidFill>
                      <a:prstDash val="solid"/>
                    </a:lnB>
                    <a:solidFill>
                      <a:srgbClr val="F3F6F4">
                        <a:alpha val="100000"/>
                      </a:srgbClr>
                    </a:solidFill>
                  </a:tcPr>
                </a:tc>
                <a:extLst>
                  <a:ext uri="{0D108BD9-81ED-4DB2-BD59-A6C34878D82A}">
                    <a16:rowId xmlns:a16="http://schemas.microsoft.com/office/drawing/2014/main" val="10001"/>
                  </a:ext>
                </a:extLst>
              </a:tr>
              <a:tr h="228600">
                <a:tc>
                  <a:txBody>
                    <a:bodyPr/>
                    <a:lstStyle/>
                    <a:p>
                      <a:pPr marL="63500" marR="63500" algn="ctr">
                        <a:lnSpc>
                          <a:spcPct val="100000"/>
                        </a:lnSpc>
                        <a:spcBef>
                          <a:spcPts val="500"/>
                        </a:spcBef>
                        <a:spcAft>
                          <a:spcPts val="500"/>
                        </a:spcAft>
                        <a:buNone/>
                      </a:pPr>
                      <a:r>
                        <a:rPr sz="1100" b="0" i="0" u="none" cap="none">
                          <a:solidFill>
                            <a:srgbClr val="000000">
                              <a:alpha val="100000"/>
                            </a:srgbClr>
                          </a:solidFill>
                          <a:latin typeface="Arial"/>
                          <a:cs typeface="Arial"/>
                          <a:sym typeface="Arial"/>
                        </a:rPr>
                        <a:t>TRUEUP</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2700" cap="flat" cmpd="sng" algn="ctr">
                      <a:solidFill>
                        <a:srgbClr val="FFFFFF">
                          <a:alpha val="100000"/>
                        </a:srgbClr>
                      </a:solidFill>
                      <a:prstDash val="solid"/>
                    </a:lnT>
                    <a:lnB w="12700" cap="flat" cmpd="sng" algn="ctr">
                      <a:solidFill>
                        <a:srgbClr val="FFFFFF">
                          <a:alpha val="100000"/>
                        </a:srgbClr>
                      </a:solidFill>
                      <a:prstDash val="solid"/>
                    </a:lnB>
                    <a:solidFill>
                      <a:srgbClr val="EEEEEE">
                        <a:alpha val="100000"/>
                      </a:srgbClr>
                    </a:solidFill>
                  </a:tcPr>
                </a:tc>
                <a:tc>
                  <a:txBody>
                    <a:bodyPr/>
                    <a:lstStyle/>
                    <a:p>
                      <a:pPr marL="63500" marR="63500" algn="ctr">
                        <a:lnSpc>
                          <a:spcPct val="100000"/>
                        </a:lnSpc>
                        <a:spcBef>
                          <a:spcPts val="500"/>
                        </a:spcBef>
                        <a:spcAft>
                          <a:spcPts val="500"/>
                        </a:spcAft>
                        <a:buNone/>
                      </a:pPr>
                      <a:r>
                        <a:rPr sz="1100" b="0" i="0" u="none" cap="none">
                          <a:solidFill>
                            <a:srgbClr val="000000">
                              <a:alpha val="100000"/>
                            </a:srgbClr>
                          </a:solidFill>
                          <a:latin typeface="Arial"/>
                          <a:cs typeface="Arial"/>
                          <a:sym typeface="Arial"/>
                        </a:rPr>
                        <a:t>0.28</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2700" cap="flat" cmpd="sng" algn="ctr">
                      <a:solidFill>
                        <a:srgbClr val="FFFFFF">
                          <a:alpha val="100000"/>
                        </a:srgbClr>
                      </a:solidFill>
                      <a:prstDash val="solid"/>
                    </a:lnT>
                    <a:lnB w="12700" cap="flat" cmpd="sng" algn="ctr">
                      <a:solidFill>
                        <a:srgbClr val="FFFFFF">
                          <a:alpha val="100000"/>
                        </a:srgbClr>
                      </a:solidFill>
                      <a:prstDash val="solid"/>
                    </a:lnB>
                    <a:solidFill>
                      <a:srgbClr val="EEEEEE">
                        <a:alpha val="100000"/>
                      </a:srgbClr>
                    </a:solidFill>
                  </a:tcPr>
                </a:tc>
                <a:tc>
                  <a:txBody>
                    <a:bodyPr/>
                    <a:lstStyle/>
                    <a:p>
                      <a:pPr marL="63500" marR="63500" algn="ctr">
                        <a:lnSpc>
                          <a:spcPct val="100000"/>
                        </a:lnSpc>
                        <a:spcBef>
                          <a:spcPts val="500"/>
                        </a:spcBef>
                        <a:spcAft>
                          <a:spcPts val="500"/>
                        </a:spcAft>
                        <a:buNone/>
                      </a:pPr>
                      <a:r>
                        <a:rPr sz="1100" b="0" i="0" u="none" cap="none" dirty="0">
                          <a:solidFill>
                            <a:srgbClr val="000000">
                              <a:alpha val="100000"/>
                            </a:srgbClr>
                          </a:solidFill>
                          <a:latin typeface="Arial"/>
                          <a:cs typeface="Arial"/>
                          <a:sym typeface="Arial"/>
                        </a:rPr>
                        <a:t>0.27</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2700" cap="flat" cmpd="sng" algn="ctr">
                      <a:solidFill>
                        <a:srgbClr val="FFFFFF">
                          <a:alpha val="100000"/>
                        </a:srgbClr>
                      </a:solidFill>
                      <a:prstDash val="solid"/>
                    </a:lnT>
                    <a:lnB w="12700" cap="flat" cmpd="sng" algn="ctr">
                      <a:solidFill>
                        <a:srgbClr val="FFFFFF">
                          <a:alpha val="100000"/>
                        </a:srgbClr>
                      </a:solidFill>
                      <a:prstDash val="solid"/>
                    </a:lnB>
                    <a:solidFill>
                      <a:srgbClr val="EEEEEE">
                        <a:alpha val="100000"/>
                      </a:srgbClr>
                    </a:solidFill>
                  </a:tcPr>
                </a:tc>
                <a:tc>
                  <a:txBody>
                    <a:bodyPr/>
                    <a:lstStyle/>
                    <a:p>
                      <a:pPr marL="63500" marR="63500" algn="ctr">
                        <a:lnSpc>
                          <a:spcPct val="100000"/>
                        </a:lnSpc>
                        <a:spcBef>
                          <a:spcPts val="500"/>
                        </a:spcBef>
                        <a:spcAft>
                          <a:spcPts val="500"/>
                        </a:spcAft>
                        <a:buNone/>
                      </a:pPr>
                      <a:r>
                        <a:rPr sz="1100" b="0" i="0" u="none" cap="none">
                          <a:solidFill>
                            <a:srgbClr val="000000">
                              <a:alpha val="100000"/>
                            </a:srgbClr>
                          </a:solidFill>
                          <a:latin typeface="Arial"/>
                          <a:cs typeface="Arial"/>
                          <a:sym typeface="Arial"/>
                        </a:rPr>
                        <a:t>0.26</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2700" cap="flat" cmpd="sng" algn="ctr">
                      <a:solidFill>
                        <a:srgbClr val="FFFFFF">
                          <a:alpha val="100000"/>
                        </a:srgbClr>
                      </a:solidFill>
                      <a:prstDash val="solid"/>
                    </a:lnT>
                    <a:lnB w="12700" cap="flat" cmpd="sng" algn="ctr">
                      <a:solidFill>
                        <a:srgbClr val="FFFFFF">
                          <a:alpha val="100000"/>
                        </a:srgbClr>
                      </a:solidFill>
                      <a:prstDash val="solid"/>
                    </a:lnB>
                    <a:solidFill>
                      <a:srgbClr val="EEEEEE">
                        <a:alpha val="100000"/>
                      </a:srgbClr>
                    </a:solidFill>
                  </a:tcPr>
                </a:tc>
                <a:tc>
                  <a:txBody>
                    <a:bodyPr/>
                    <a:lstStyle/>
                    <a:p>
                      <a:pPr marL="63500" marR="63500" algn="ctr">
                        <a:lnSpc>
                          <a:spcPct val="100000"/>
                        </a:lnSpc>
                        <a:spcBef>
                          <a:spcPts val="500"/>
                        </a:spcBef>
                        <a:spcAft>
                          <a:spcPts val="500"/>
                        </a:spcAft>
                        <a:buNone/>
                      </a:pPr>
                      <a:r>
                        <a:rPr sz="1100" b="0" i="0" u="none" cap="none">
                          <a:solidFill>
                            <a:srgbClr val="000000">
                              <a:alpha val="100000"/>
                            </a:srgbClr>
                          </a:solidFill>
                          <a:latin typeface="Arial"/>
                          <a:cs typeface="Arial"/>
                          <a:sym typeface="Arial"/>
                        </a:rPr>
                        <a:t>0.20</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2700" cap="flat" cmpd="sng" algn="ctr">
                      <a:solidFill>
                        <a:srgbClr val="FFFFFF">
                          <a:alpha val="100000"/>
                        </a:srgbClr>
                      </a:solidFill>
                      <a:prstDash val="solid"/>
                    </a:lnT>
                    <a:lnB w="12700" cap="flat" cmpd="sng" algn="ctr">
                      <a:solidFill>
                        <a:srgbClr val="FFFFFF">
                          <a:alpha val="100000"/>
                        </a:srgbClr>
                      </a:solidFill>
                      <a:prstDash val="solid"/>
                    </a:lnB>
                    <a:solidFill>
                      <a:srgbClr val="EEEEEE">
                        <a:alpha val="100000"/>
                      </a:srgbClr>
                    </a:solidFill>
                  </a:tcPr>
                </a:tc>
                <a:tc>
                  <a:txBody>
                    <a:bodyPr/>
                    <a:lstStyle/>
                    <a:p>
                      <a:pPr marL="63500" marR="63500" algn="ctr">
                        <a:lnSpc>
                          <a:spcPct val="100000"/>
                        </a:lnSpc>
                        <a:spcBef>
                          <a:spcPts val="500"/>
                        </a:spcBef>
                        <a:spcAft>
                          <a:spcPts val="500"/>
                        </a:spcAft>
                        <a:buNone/>
                      </a:pPr>
                      <a:r>
                        <a:rPr sz="1100" b="0" i="0" u="none" cap="none" dirty="0">
                          <a:solidFill>
                            <a:srgbClr val="000000">
                              <a:alpha val="100000"/>
                            </a:srgbClr>
                          </a:solidFill>
                          <a:latin typeface="Arial"/>
                          <a:cs typeface="Arial"/>
                          <a:sym typeface="Arial"/>
                        </a:rPr>
                        <a:t>0.26</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2700" cap="flat" cmpd="sng" algn="ctr">
                      <a:solidFill>
                        <a:srgbClr val="FFFFFF">
                          <a:alpha val="100000"/>
                        </a:srgbClr>
                      </a:solidFill>
                      <a:prstDash val="solid"/>
                    </a:lnT>
                    <a:lnB w="12700" cap="flat" cmpd="sng" algn="ctr">
                      <a:solidFill>
                        <a:srgbClr val="FFFFFF">
                          <a:alpha val="100000"/>
                        </a:srgbClr>
                      </a:solidFill>
                      <a:prstDash val="solid"/>
                    </a:lnB>
                    <a:solidFill>
                      <a:srgbClr val="EEEEEE">
                        <a:alpha val="100000"/>
                      </a:srgbClr>
                    </a:solidFill>
                  </a:tcPr>
                </a:tc>
                <a:tc>
                  <a:txBody>
                    <a:bodyPr/>
                    <a:lstStyle/>
                    <a:p>
                      <a:pPr marL="63500" marR="63500" algn="ctr">
                        <a:lnSpc>
                          <a:spcPct val="100000"/>
                        </a:lnSpc>
                        <a:spcBef>
                          <a:spcPts val="500"/>
                        </a:spcBef>
                        <a:spcAft>
                          <a:spcPts val="500"/>
                        </a:spcAft>
                        <a:buNone/>
                      </a:pPr>
                      <a:r>
                        <a:rPr sz="1100" b="0" i="0" u="none" cap="none" dirty="0">
                          <a:solidFill>
                            <a:srgbClr val="000000">
                              <a:alpha val="100000"/>
                            </a:srgbClr>
                          </a:solidFill>
                          <a:latin typeface="Arial"/>
                          <a:cs typeface="Arial"/>
                          <a:sym typeface="Arial"/>
                        </a:rPr>
                        <a:t>0.46</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2700" cap="flat" cmpd="sng" algn="ctr">
                      <a:solidFill>
                        <a:srgbClr val="FFFFFF">
                          <a:alpha val="100000"/>
                        </a:srgbClr>
                      </a:solidFill>
                      <a:prstDash val="solid"/>
                    </a:lnT>
                    <a:lnB w="12700" cap="flat" cmpd="sng" algn="ctr">
                      <a:solidFill>
                        <a:srgbClr val="FFFFFF">
                          <a:alpha val="100000"/>
                        </a:srgbClr>
                      </a:solidFill>
                      <a:prstDash val="solid"/>
                    </a:lnB>
                    <a:solidFill>
                      <a:srgbClr val="EEEEEE">
                        <a:alpha val="100000"/>
                      </a:srgbClr>
                    </a:solidFill>
                  </a:tcPr>
                </a:tc>
                <a:tc>
                  <a:txBody>
                    <a:bodyPr/>
                    <a:lstStyle/>
                    <a:p>
                      <a:pPr marL="63500" marR="63500" algn="ctr">
                        <a:lnSpc>
                          <a:spcPct val="100000"/>
                        </a:lnSpc>
                        <a:spcBef>
                          <a:spcPts val="500"/>
                        </a:spcBef>
                        <a:spcAft>
                          <a:spcPts val="500"/>
                        </a:spcAft>
                        <a:buNone/>
                      </a:pPr>
                      <a:r>
                        <a:rPr lang="en-US" sz="1100" b="0" i="0" u="none" cap="none" dirty="0">
                          <a:solidFill>
                            <a:srgbClr val="000000">
                              <a:alpha val="100000"/>
                            </a:srgbClr>
                          </a:solidFill>
                          <a:latin typeface="Arial"/>
                          <a:cs typeface="Arial"/>
                          <a:sym typeface="Arial"/>
                        </a:rPr>
                        <a:t>0.99</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2700" cap="flat" cmpd="sng" algn="ctr">
                      <a:solidFill>
                        <a:srgbClr val="FFFFFF">
                          <a:alpha val="100000"/>
                        </a:srgbClr>
                      </a:solidFill>
                      <a:prstDash val="solid"/>
                    </a:lnT>
                    <a:lnB w="12700" cap="flat" cmpd="sng" algn="ctr">
                      <a:solidFill>
                        <a:srgbClr val="FFFFFF">
                          <a:alpha val="100000"/>
                        </a:srgbClr>
                      </a:solidFill>
                      <a:prstDash val="solid"/>
                    </a:lnB>
                    <a:solidFill>
                      <a:srgbClr val="EEEEEE">
                        <a:alpha val="100000"/>
                      </a:srgbClr>
                    </a:solidFill>
                  </a:tcPr>
                </a:tc>
                <a:tc>
                  <a:txBody>
                    <a:bodyPr/>
                    <a:lstStyle/>
                    <a:p>
                      <a:pPr marL="63500" marR="63500" algn="ctr">
                        <a:lnSpc>
                          <a:spcPct val="100000"/>
                        </a:lnSpc>
                        <a:spcBef>
                          <a:spcPts val="500"/>
                        </a:spcBef>
                        <a:spcAft>
                          <a:spcPts val="500"/>
                        </a:spcAft>
                        <a:buNone/>
                      </a:pPr>
                      <a:r>
                        <a:rPr sz="1100" b="0" i="0" u="none" cap="none">
                          <a:solidFill>
                            <a:srgbClr val="000000">
                              <a:alpha val="100000"/>
                            </a:srgbClr>
                          </a:solidFill>
                          <a:latin typeface="Arial"/>
                          <a:cs typeface="Arial"/>
                          <a:sym typeface="Arial"/>
                        </a:rPr>
                        <a:t>0.83</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2700" cap="flat" cmpd="sng" algn="ctr">
                      <a:solidFill>
                        <a:srgbClr val="FFFFFF">
                          <a:alpha val="100000"/>
                        </a:srgbClr>
                      </a:solidFill>
                      <a:prstDash val="solid"/>
                    </a:lnT>
                    <a:lnB w="12700" cap="flat" cmpd="sng" algn="ctr">
                      <a:solidFill>
                        <a:srgbClr val="FFFFFF">
                          <a:alpha val="100000"/>
                        </a:srgbClr>
                      </a:solidFill>
                      <a:prstDash val="solid"/>
                    </a:lnB>
                    <a:solidFill>
                      <a:srgbClr val="EEEEEE">
                        <a:alpha val="100000"/>
                      </a:srgbClr>
                    </a:solidFill>
                  </a:tcPr>
                </a:tc>
                <a:tc>
                  <a:txBody>
                    <a:bodyPr/>
                    <a:lstStyle/>
                    <a:p>
                      <a:pPr marL="63500" marR="63500" algn="ctr">
                        <a:lnSpc>
                          <a:spcPct val="100000"/>
                        </a:lnSpc>
                        <a:spcBef>
                          <a:spcPts val="500"/>
                        </a:spcBef>
                        <a:spcAft>
                          <a:spcPts val="500"/>
                        </a:spcAft>
                        <a:buNone/>
                      </a:pPr>
                      <a:r>
                        <a:rPr sz="1100" b="0" i="0" u="none" cap="none">
                          <a:solidFill>
                            <a:srgbClr val="000000">
                              <a:alpha val="100000"/>
                            </a:srgbClr>
                          </a:solidFill>
                          <a:latin typeface="Arial"/>
                          <a:cs typeface="Arial"/>
                          <a:sym typeface="Arial"/>
                        </a:rPr>
                        <a:t>0.41</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2700" cap="flat" cmpd="sng" algn="ctr">
                      <a:solidFill>
                        <a:srgbClr val="FFFFFF">
                          <a:alpha val="100000"/>
                        </a:srgbClr>
                      </a:solidFill>
                      <a:prstDash val="solid"/>
                    </a:lnT>
                    <a:lnB w="12700" cap="flat" cmpd="sng" algn="ctr">
                      <a:solidFill>
                        <a:srgbClr val="FFFFFF">
                          <a:alpha val="100000"/>
                        </a:srgbClr>
                      </a:solidFill>
                      <a:prstDash val="solid"/>
                    </a:lnB>
                    <a:solidFill>
                      <a:srgbClr val="EEEEEE">
                        <a:alpha val="100000"/>
                      </a:srgbClr>
                    </a:solidFill>
                  </a:tcPr>
                </a:tc>
                <a:tc>
                  <a:txBody>
                    <a:bodyPr/>
                    <a:lstStyle/>
                    <a:p>
                      <a:pPr marL="63500" marR="63500" algn="ctr">
                        <a:lnSpc>
                          <a:spcPct val="100000"/>
                        </a:lnSpc>
                        <a:spcBef>
                          <a:spcPts val="500"/>
                        </a:spcBef>
                        <a:spcAft>
                          <a:spcPts val="500"/>
                        </a:spcAft>
                        <a:buNone/>
                      </a:pPr>
                      <a:r>
                        <a:rPr lang="en-US" sz="1100" b="0" i="0" u="none" cap="none" dirty="0">
                          <a:solidFill>
                            <a:srgbClr val="000000">
                              <a:alpha val="100000"/>
                            </a:srgbClr>
                          </a:solidFill>
                          <a:latin typeface="Arial"/>
                          <a:cs typeface="Arial"/>
                          <a:sym typeface="Arial"/>
                        </a:rPr>
                        <a:t>1</a:t>
                      </a:r>
                      <a:r>
                        <a:rPr sz="1100" b="0" i="0" u="none" cap="none" dirty="0">
                          <a:solidFill>
                            <a:srgbClr val="000000">
                              <a:alpha val="100000"/>
                            </a:srgbClr>
                          </a:solidFill>
                          <a:latin typeface="Arial"/>
                          <a:cs typeface="Arial"/>
                          <a:sym typeface="Arial"/>
                        </a:rPr>
                        <a:t>.</a:t>
                      </a:r>
                      <a:r>
                        <a:rPr lang="en-US" sz="1100" b="0" i="0" u="none" cap="none" dirty="0">
                          <a:solidFill>
                            <a:srgbClr val="000000">
                              <a:alpha val="100000"/>
                            </a:srgbClr>
                          </a:solidFill>
                          <a:latin typeface="Arial"/>
                          <a:cs typeface="Arial"/>
                          <a:sym typeface="Arial"/>
                        </a:rPr>
                        <a:t>11</a:t>
                      </a:r>
                      <a:endParaRPr sz="1100" b="0" i="0" u="none" cap="none" dirty="0">
                        <a:solidFill>
                          <a:srgbClr val="000000">
                            <a:alpha val="100000"/>
                          </a:srgbClr>
                        </a:solidFill>
                        <a:latin typeface="Arial"/>
                        <a:cs typeface="Arial"/>
                        <a:sym typeface="Arial"/>
                      </a:endParaRP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2700" cap="flat" cmpd="sng" algn="ctr">
                      <a:solidFill>
                        <a:srgbClr val="FFFFFF">
                          <a:alpha val="100000"/>
                        </a:srgbClr>
                      </a:solidFill>
                      <a:prstDash val="solid"/>
                    </a:lnT>
                    <a:lnB w="12700" cap="flat" cmpd="sng" algn="ctr">
                      <a:solidFill>
                        <a:srgbClr val="FFFFFF">
                          <a:alpha val="100000"/>
                        </a:srgbClr>
                      </a:solidFill>
                      <a:prstDash val="solid"/>
                    </a:lnB>
                    <a:solidFill>
                      <a:srgbClr val="EEEEEE">
                        <a:alpha val="100000"/>
                      </a:srgbClr>
                    </a:solidFill>
                  </a:tcPr>
                </a:tc>
                <a:extLst>
                  <a:ext uri="{0D108BD9-81ED-4DB2-BD59-A6C34878D82A}">
                    <a16:rowId xmlns:a16="http://schemas.microsoft.com/office/drawing/2014/main" val="10002"/>
                  </a:ext>
                </a:extLst>
              </a:tr>
            </a:tbl>
          </a:graphicData>
        </a:graphic>
      </p:graphicFrame>
      <p:pic>
        <p:nvPicPr>
          <p:cNvPr id="10" name="Content Placeholder 5">
            <a:extLst>
              <a:ext uri="{FF2B5EF4-FFF2-40B4-BE49-F238E27FC236}">
                <a16:creationId xmlns:a16="http://schemas.microsoft.com/office/drawing/2014/main" id="{10FEA1CF-B494-42DA-C576-40A6949CA16D}"/>
              </a:ext>
            </a:extLst>
          </p:cNvPr>
          <p:cNvPicPr>
            <a:picLocks/>
          </p:cNvPicPr>
          <p:nvPr/>
        </p:nvPicPr>
        <p:blipFill>
          <a:blip r:embed="rId3"/>
          <a:stretch>
            <a:fillRect/>
          </a:stretch>
        </p:blipFill>
        <p:spPr>
          <a:xfrm>
            <a:off x="91440" y="868680"/>
            <a:ext cx="8778240" cy="2560320"/>
          </a:xfrm>
          <a:prstGeom prst="rect">
            <a:avLst/>
          </a:prstGeom>
        </p:spPr>
      </p:pic>
    </p:spTree>
    <p:extLst>
      <p:ext uri="{BB962C8B-B14F-4D97-AF65-F5344CB8AC3E}">
        <p14:creationId xmlns:p14="http://schemas.microsoft.com/office/powerpoint/2010/main" val="5595347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8.2(2)(c)(v) Other Settlement metrics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pic>
        <p:nvPicPr>
          <p:cNvPr id="4" name="Content Placeholder 3"/>
          <p:cNvPicPr>
            <a:picLocks noGrp="1"/>
          </p:cNvPicPr>
          <p:nvPr>
            <p:ph/>
          </p:nvPr>
        </p:nvPicPr>
        <p:blipFill>
          <a:blip r:embed="rId3"/>
          <a:stretch>
            <a:fillRect/>
          </a:stretch>
        </p:blipFill>
        <p:spPr>
          <a:xfrm>
            <a:off x="512064" y="813816"/>
            <a:ext cx="3931920" cy="2724912"/>
          </a:xfrm>
          <a:prstGeom prst="rect">
            <a:avLst/>
          </a:prstGeom>
        </p:spPr>
      </p:pic>
      <p:pic>
        <p:nvPicPr>
          <p:cNvPr id="5" name="Content Placeholder 4"/>
          <p:cNvPicPr>
            <a:picLocks noGrp="1"/>
          </p:cNvPicPr>
          <p:nvPr>
            <p:ph/>
          </p:nvPr>
        </p:nvPicPr>
        <p:blipFill>
          <a:blip r:embed="rId4"/>
          <a:stretch>
            <a:fillRect/>
          </a:stretch>
        </p:blipFill>
        <p:spPr>
          <a:xfrm>
            <a:off x="4608576" y="813816"/>
            <a:ext cx="3931920" cy="2724912"/>
          </a:xfrm>
          <a:prstGeom prst="rect">
            <a:avLst/>
          </a:prstGeom>
        </p:spPr>
      </p:pic>
      <p:pic>
        <p:nvPicPr>
          <p:cNvPr id="6" name="Content Placeholder 5"/>
          <p:cNvPicPr>
            <a:picLocks noGrp="1"/>
          </p:cNvPicPr>
          <p:nvPr>
            <p:ph/>
          </p:nvPr>
        </p:nvPicPr>
        <p:blipFill>
          <a:blip r:embed="rId5"/>
          <a:stretch>
            <a:fillRect/>
          </a:stretch>
        </p:blipFill>
        <p:spPr>
          <a:xfrm>
            <a:off x="512064" y="3456432"/>
            <a:ext cx="3931920" cy="2724912"/>
          </a:xfrm>
          <a:prstGeom prst="rect">
            <a:avLst/>
          </a:prstGeom>
        </p:spPr>
      </p:pic>
      <p:pic>
        <p:nvPicPr>
          <p:cNvPr id="7" name="Content Placeholder 6"/>
          <p:cNvPicPr>
            <a:picLocks noGrp="1"/>
          </p:cNvPicPr>
          <p:nvPr>
            <p:ph/>
          </p:nvPr>
        </p:nvPicPr>
        <p:blipFill>
          <a:blip r:embed="rId6"/>
          <a:stretch>
            <a:fillRect/>
          </a:stretch>
        </p:blipFill>
        <p:spPr>
          <a:xfrm>
            <a:off x="4608576" y="3456432"/>
            <a:ext cx="3931920" cy="2724912"/>
          </a:xfrm>
          <a:prstGeom prst="rect">
            <a:avLst/>
          </a:prstGeom>
        </p:spPr>
      </p:pic>
    </p:spTree>
    <p:extLst>
      <p:ext uri="{BB962C8B-B14F-4D97-AF65-F5344CB8AC3E}">
        <p14:creationId xmlns:p14="http://schemas.microsoft.com/office/powerpoint/2010/main" val="39314246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8.2(2)(c)(v) Other Settlement metrics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pic>
        <p:nvPicPr>
          <p:cNvPr id="4" name="Content Placeholder 3"/>
          <p:cNvPicPr>
            <a:picLocks noGrp="1"/>
          </p:cNvPicPr>
          <p:nvPr>
            <p:ph/>
          </p:nvPr>
        </p:nvPicPr>
        <p:blipFill>
          <a:blip r:embed="rId3"/>
          <a:stretch>
            <a:fillRect/>
          </a:stretch>
        </p:blipFill>
        <p:spPr>
          <a:xfrm>
            <a:off x="512064" y="813816"/>
            <a:ext cx="3931920" cy="2724912"/>
          </a:xfrm>
          <a:prstGeom prst="rect">
            <a:avLst/>
          </a:prstGeom>
        </p:spPr>
      </p:pic>
      <p:pic>
        <p:nvPicPr>
          <p:cNvPr id="5" name="Content Placeholder 4"/>
          <p:cNvPicPr>
            <a:picLocks noGrp="1"/>
          </p:cNvPicPr>
          <p:nvPr>
            <p:ph/>
          </p:nvPr>
        </p:nvPicPr>
        <p:blipFill>
          <a:blip r:embed="rId4"/>
          <a:stretch>
            <a:fillRect/>
          </a:stretch>
        </p:blipFill>
        <p:spPr>
          <a:xfrm>
            <a:off x="4608576" y="813816"/>
            <a:ext cx="3931920" cy="2724912"/>
          </a:xfrm>
          <a:prstGeom prst="rect">
            <a:avLst/>
          </a:prstGeom>
        </p:spPr>
      </p:pic>
      <p:pic>
        <p:nvPicPr>
          <p:cNvPr id="6" name="Content Placeholder 5"/>
          <p:cNvPicPr>
            <a:picLocks noGrp="1"/>
          </p:cNvPicPr>
          <p:nvPr>
            <p:ph/>
          </p:nvPr>
        </p:nvPicPr>
        <p:blipFill>
          <a:blip r:embed="rId5"/>
          <a:stretch>
            <a:fillRect/>
          </a:stretch>
        </p:blipFill>
        <p:spPr>
          <a:xfrm>
            <a:off x="512064" y="3456432"/>
            <a:ext cx="3931920" cy="2724912"/>
          </a:xfrm>
          <a:prstGeom prst="rect">
            <a:avLst/>
          </a:prstGeom>
        </p:spPr>
      </p:pic>
      <p:pic>
        <p:nvPicPr>
          <p:cNvPr id="7" name="Content Placeholder 6"/>
          <p:cNvPicPr>
            <a:picLocks noGrp="1"/>
          </p:cNvPicPr>
          <p:nvPr>
            <p:ph/>
          </p:nvPr>
        </p:nvPicPr>
        <p:blipFill>
          <a:blip r:embed="rId6"/>
          <a:stretch>
            <a:fillRect/>
          </a:stretch>
        </p:blipFill>
        <p:spPr>
          <a:xfrm>
            <a:off x="4608576" y="3456432"/>
            <a:ext cx="3931920" cy="2724912"/>
          </a:xfrm>
          <a:prstGeom prst="rect">
            <a:avLst/>
          </a:prstGeom>
        </p:spPr>
      </p:pic>
    </p:spTree>
    <p:extLst>
      <p:ext uri="{BB962C8B-B14F-4D97-AF65-F5344CB8AC3E}">
        <p14:creationId xmlns:p14="http://schemas.microsoft.com/office/powerpoint/2010/main" val="15689361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normAutofit/>
          </a:bodyPr>
          <a:lstStyle/>
          <a:p>
            <a:r>
              <a:rPr lang="en-US"/>
              <a:t>8.2(2)(c)(vi) Availability of ESIID consumption data</a:t>
            </a:r>
            <a:endParaRPr lang="en-US" b="1"/>
          </a:p>
        </p:txBody>
      </p:sp>
      <p:pic>
        <p:nvPicPr>
          <p:cNvPr id="6" name="Picture 5">
            <a:extLst>
              <a:ext uri="{FF2B5EF4-FFF2-40B4-BE49-F238E27FC236}">
                <a16:creationId xmlns:a16="http://schemas.microsoft.com/office/drawing/2014/main" id="{CF4C8462-F249-B7CF-8DAE-7BEC587A5531}"/>
              </a:ext>
            </a:extLst>
          </p:cNvPr>
          <p:cNvPicPr>
            <a:picLocks noChangeAspect="1"/>
          </p:cNvPicPr>
          <p:nvPr/>
        </p:nvPicPr>
        <p:blipFill>
          <a:blip r:embed="rId3"/>
          <a:stretch>
            <a:fillRect/>
          </a:stretch>
        </p:blipFill>
        <p:spPr>
          <a:xfrm>
            <a:off x="685800" y="763423"/>
            <a:ext cx="7696200" cy="5504143"/>
          </a:xfrm>
          <a:prstGeom prst="rect">
            <a:avLst/>
          </a:prstGeom>
          <a:noFill/>
        </p:spPr>
      </p:pic>
      <p:sp>
        <p:nvSpPr>
          <p:cNvPr id="3" name="Slide Number Placeholder 5"/>
          <p:cNvSpPr>
            <a:spLocks noGrp="1"/>
          </p:cNvSpPr>
          <p:nvPr>
            <p:ph type="sldNum" sz="quarter" idx="4"/>
          </p:nvPr>
        </p:nvSpPr>
        <p:spPr>
          <a:xfrm>
            <a:off x="8534400" y="6561138"/>
            <a:ext cx="533400" cy="220662"/>
          </a:xfrm>
        </p:spPr>
        <p:txBody>
          <a:bodyPr anchor="ctr">
            <a:noAutofit/>
          </a:bodyPr>
          <a:lstStyle/>
          <a:p>
            <a:pPr>
              <a:lnSpc>
                <a:spcPct val="90000"/>
              </a:lnSpc>
              <a:spcAft>
                <a:spcPts val="600"/>
              </a:spcAft>
            </a:pPr>
            <a:fld id="{1D93BD3E-1E9A-4970-A6F7-E7AC52762E0C}" type="slidenum">
              <a:rPr lang="en-US" smtClean="0"/>
              <a:pPr>
                <a:lnSpc>
                  <a:spcPct val="90000"/>
                </a:lnSpc>
                <a:spcAft>
                  <a:spcPts val="600"/>
                </a:spcAft>
              </a:pPr>
              <a:t>8</a:t>
            </a:fld>
            <a:endParaRPr lang="en-US" dirty="0"/>
          </a:p>
        </p:txBody>
      </p:sp>
    </p:spTree>
    <p:extLst>
      <p:ext uri="{BB962C8B-B14F-4D97-AF65-F5344CB8AC3E}">
        <p14:creationId xmlns:p14="http://schemas.microsoft.com/office/powerpoint/2010/main" val="91273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normAutofit/>
          </a:bodyPr>
          <a:lstStyle/>
          <a:p>
            <a:r>
              <a:rPr lang="en-US"/>
              <a:t>8.2(2)(c)(vi) Availability of ESIID consumption data</a:t>
            </a:r>
            <a:endParaRPr lang="en-US" b="1"/>
          </a:p>
        </p:txBody>
      </p:sp>
      <p:pic>
        <p:nvPicPr>
          <p:cNvPr id="6" name="Picture 5">
            <a:extLst>
              <a:ext uri="{FF2B5EF4-FFF2-40B4-BE49-F238E27FC236}">
                <a16:creationId xmlns:a16="http://schemas.microsoft.com/office/drawing/2014/main" id="{86AF8863-1480-1857-2516-EC8B5AF8981A}"/>
              </a:ext>
            </a:extLst>
          </p:cNvPr>
          <p:cNvPicPr>
            <a:picLocks noChangeAspect="1"/>
          </p:cNvPicPr>
          <p:nvPr/>
        </p:nvPicPr>
        <p:blipFill>
          <a:blip r:embed="rId3"/>
          <a:stretch>
            <a:fillRect/>
          </a:stretch>
        </p:blipFill>
        <p:spPr>
          <a:xfrm>
            <a:off x="685800" y="649680"/>
            <a:ext cx="7772400" cy="5558640"/>
          </a:xfrm>
          <a:prstGeom prst="rect">
            <a:avLst/>
          </a:prstGeom>
          <a:noFill/>
        </p:spPr>
      </p:pic>
      <p:sp>
        <p:nvSpPr>
          <p:cNvPr id="3" name="Slide Number Placeholder 5"/>
          <p:cNvSpPr>
            <a:spLocks noGrp="1"/>
          </p:cNvSpPr>
          <p:nvPr>
            <p:ph type="sldNum" sz="quarter" idx="4"/>
          </p:nvPr>
        </p:nvSpPr>
        <p:spPr>
          <a:xfrm>
            <a:off x="8534400" y="6561138"/>
            <a:ext cx="533400" cy="220662"/>
          </a:xfrm>
        </p:spPr>
        <p:txBody>
          <a:bodyPr anchor="ctr">
            <a:noAutofit/>
          </a:bodyPr>
          <a:lstStyle/>
          <a:p>
            <a:pPr>
              <a:lnSpc>
                <a:spcPct val="90000"/>
              </a:lnSpc>
              <a:spcAft>
                <a:spcPts val="600"/>
              </a:spcAft>
            </a:pPr>
            <a:fld id="{1D93BD3E-1E9A-4970-A6F7-E7AC52762E0C}" type="slidenum">
              <a:rPr lang="en-US" smtClean="0"/>
              <a:pPr>
                <a:lnSpc>
                  <a:spcPct val="90000"/>
                </a:lnSpc>
                <a:spcAft>
                  <a:spcPts val="600"/>
                </a:spcAft>
              </a:pPr>
              <a:t>9</a:t>
            </a:fld>
            <a:endParaRPr lang="en-US" dirty="0"/>
          </a:p>
        </p:txBody>
      </p:sp>
    </p:spTree>
    <p:extLst>
      <p:ext uri="{BB962C8B-B14F-4D97-AF65-F5344CB8AC3E}">
        <p14:creationId xmlns:p14="http://schemas.microsoft.com/office/powerpoint/2010/main" val="937234579"/>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9D3683894B5264EB8E83338F6BA777E" ma:contentTypeVersion="0" ma:contentTypeDescription="Create a new document." ma:contentTypeScope="" ma:versionID="6d9fae79e75f4a0e2854e81853c40662">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3B813C5-B896-4665-8CDA-23C23DD459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0E9AA12-8AF9-4AA6-90FE-24669859CDF3}">
  <ds:schemaRefs>
    <ds:schemaRef ds:uri="c34af464-7aa1-4edd-9be4-83dffc1cb926"/>
    <ds:schemaRef ds:uri="http://purl.org/dc/terms/"/>
    <ds:schemaRef ds:uri="http://schemas.microsoft.com/office/2006/metadata/properties"/>
    <ds:schemaRef ds:uri="http://schemas.microsoft.com/office/2006/documentManagement/types"/>
    <ds:schemaRef ds:uri="http://purl.org/dc/elements/1.1/"/>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7300</TotalTime>
  <Words>1974</Words>
  <Application>Microsoft Office PowerPoint</Application>
  <PresentationFormat>On-screen Show (4:3)</PresentationFormat>
  <Paragraphs>983</Paragraphs>
  <Slides>12</Slides>
  <Notes>9</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12</vt:i4>
      </vt:variant>
    </vt:vector>
  </HeadingPairs>
  <TitlesOfParts>
    <vt:vector size="19" baseType="lpstr">
      <vt:lpstr>Arial</vt:lpstr>
      <vt:lpstr>Calibri</vt:lpstr>
      <vt:lpstr>Times</vt:lpstr>
      <vt:lpstr>Times</vt:lpstr>
      <vt:lpstr>Times New Roman</vt:lpstr>
      <vt:lpstr>1_Custom Design</vt:lpstr>
      <vt:lpstr>Office Theme</vt:lpstr>
      <vt:lpstr>PowerPoint Presentation</vt:lpstr>
      <vt:lpstr>8.2(2)(c)(i) Track number of price changes</vt:lpstr>
      <vt:lpstr>8.2(2)(c)(iv) Track number of resettlements due to non-price errors</vt:lpstr>
      <vt:lpstr>8.2(2)(c)(ii) Track number and types of disputes submitted 8.2(2)(c)(iii) Compliance with timeliness of response to disputes</vt:lpstr>
      <vt:lpstr>8.2(2)(c)(v) Other Settlement metrics</vt:lpstr>
      <vt:lpstr>8.2(2)(c)(v) Other Settlement metrics</vt:lpstr>
      <vt:lpstr>8.2(2)(c)(v) Other Settlement metrics</vt:lpstr>
      <vt:lpstr>8.2(2)(c)(vi) Availability of ESIID consumption data</vt:lpstr>
      <vt:lpstr>8.2(2)(c)(vi) Availability of ESIID consumption data</vt:lpstr>
      <vt:lpstr>8.2(2)(g) Net Allocation to Load - Totals and $/MWh </vt:lpstr>
      <vt:lpstr>8.2(2)(g) Net Allocation to Load - Totals and $/MWh </vt:lpstr>
      <vt:lpstr>26.2 Securitization Default Charge 27.3 Securitization Uplift Charge</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Shanks, Magie</cp:lastModifiedBy>
  <cp:revision>125</cp:revision>
  <cp:lastPrinted>2016-01-21T20:53:15Z</cp:lastPrinted>
  <dcterms:created xsi:type="dcterms:W3CDTF">2016-01-21T15:20:31Z</dcterms:created>
  <dcterms:modified xsi:type="dcterms:W3CDTF">2025-10-23T20:42:56Z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0x010100D9D3683894B5264EB8E83338F6BA777E</vt:lpwstr>
  </property>
  <property fmtid="{D5CDD505-2E9C-101B-9397-08002B2CF9AE}" pid="3" name="MSIP_Label_7084cbda-52b8-46fb-a7b7-cb5bd465ed85_Enabled">
    <vt:lpwstr>true</vt:lpwstr>
  </property>
  <property fmtid="{D5CDD505-2E9C-101B-9397-08002B2CF9AE}" pid="4" name="MSIP_Label_7084cbda-52b8-46fb-a7b7-cb5bd465ed85_SetDate">
    <vt:lpwstr>2024-01-09T19:56:30Z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e29067ef-28ea-44e6-b77d-32af8f944210</vt:lpwstr>
  </property>
  <property fmtid="{D5CDD505-2E9C-101B-9397-08002B2CF9AE}" pid="9" name="MSIP_Label_7084cbda-52b8-46fb-a7b7-cb5bd465ed85_ContentBits">
    <vt:lpwstr>0</vt:lpwstr>
  </property>
</Properties>
</file>